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306" r:id="rId5"/>
    <p:sldId id="1743" r:id="rId6"/>
    <p:sldId id="1669" r:id="rId7"/>
    <p:sldId id="283" r:id="rId8"/>
    <p:sldId id="296" r:id="rId9"/>
    <p:sldId id="1742" r:id="rId10"/>
    <p:sldId id="1744" r:id="rId11"/>
    <p:sldId id="1780" r:id="rId12"/>
    <p:sldId id="1778" r:id="rId13"/>
    <p:sldId id="1779" r:id="rId14"/>
    <p:sldId id="1772" r:id="rId15"/>
    <p:sldId id="1781" r:id="rId16"/>
    <p:sldId id="1782" r:id="rId17"/>
    <p:sldId id="1773" r:id="rId18"/>
    <p:sldId id="1757" r:id="rId19"/>
    <p:sldId id="17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3693"/>
    <a:srgbClr val="7F7F7F"/>
    <a:srgbClr val="9B9B9B"/>
    <a:srgbClr val="878787"/>
    <a:srgbClr val="808080"/>
    <a:srgbClr val="2B3694"/>
    <a:srgbClr val="0099CF"/>
    <a:srgbClr val="C417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09" autoAdjust="0"/>
    <p:restoredTop sz="75639" autoAdjust="0"/>
  </p:normalViewPr>
  <p:slideViewPr>
    <p:cSldViewPr snapToGrid="0">
      <p:cViewPr varScale="1">
        <p:scale>
          <a:sx n="67" d="100"/>
          <a:sy n="67" d="100"/>
        </p:scale>
        <p:origin x="61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p, Amy" userId="S::asharp@jcboe.net::c3c1ea06-f5d9-4f57-bd80-e110f4095cc9" providerId="AD" clId="Web-{F5AA6E54-FA92-4F0F-9C16-0DB8DC6D3B16}"/>
    <pc:docChg chg="modSld">
      <pc:chgData name="Sharp, Amy" userId="S::asharp@jcboe.net::c3c1ea06-f5d9-4f57-bd80-e110f4095cc9" providerId="AD" clId="Web-{F5AA6E54-FA92-4F0F-9C16-0DB8DC6D3B16}" dt="2022-01-24T15:35:40.864" v="101"/>
      <pc:docMkLst>
        <pc:docMk/>
      </pc:docMkLst>
      <pc:sldChg chg="modNotes">
        <pc:chgData name="Sharp, Amy" userId="S::asharp@jcboe.net::c3c1ea06-f5d9-4f57-bd80-e110f4095cc9" providerId="AD" clId="Web-{F5AA6E54-FA92-4F0F-9C16-0DB8DC6D3B16}" dt="2022-01-24T15:31:23.436" v="0"/>
        <pc:sldMkLst>
          <pc:docMk/>
          <pc:sldMk cId="1879613700" sldId="1742"/>
        </pc:sldMkLst>
      </pc:sldChg>
      <pc:sldChg chg="modNotes">
        <pc:chgData name="Sharp, Amy" userId="S::asharp@jcboe.net::c3c1ea06-f5d9-4f57-bd80-e110f4095cc9" providerId="AD" clId="Web-{F5AA6E54-FA92-4F0F-9C16-0DB8DC6D3B16}" dt="2022-01-24T15:35:40.864" v="101"/>
        <pc:sldMkLst>
          <pc:docMk/>
          <pc:sldMk cId="1380992906" sldId="1771"/>
        </pc:sldMkLst>
      </pc:sldChg>
      <pc:sldChg chg="modNotes">
        <pc:chgData name="Sharp, Amy" userId="S::asharp@jcboe.net::c3c1ea06-f5d9-4f57-bd80-e110f4095cc9" providerId="AD" clId="Web-{F5AA6E54-FA92-4F0F-9C16-0DB8DC6D3B16}" dt="2022-01-24T15:33:52.205" v="64"/>
        <pc:sldMkLst>
          <pc:docMk/>
          <pc:sldMk cId="2380018113" sldId="1772"/>
        </pc:sldMkLst>
      </pc:sldChg>
      <pc:sldChg chg="modNotes">
        <pc:chgData name="Sharp, Amy" userId="S::asharp@jcboe.net::c3c1ea06-f5d9-4f57-bd80-e110f4095cc9" providerId="AD" clId="Web-{F5AA6E54-FA92-4F0F-9C16-0DB8DC6D3B16}" dt="2022-01-24T15:33:20.439" v="63"/>
        <pc:sldMkLst>
          <pc:docMk/>
          <pc:sldMk cId="739946405" sldId="178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AD89CE-0DBD-4F80-8B1C-9F198F543DA2}" type="doc">
      <dgm:prSet loTypeId="urn:microsoft.com/office/officeart/2005/8/layout/vList2" loCatId="list" qsTypeId="urn:microsoft.com/office/officeart/2005/8/quickstyle/simple3" qsCatId="simple" csTypeId="urn:microsoft.com/office/officeart/2005/8/colors/accent1_5" csCatId="accent1"/>
      <dgm:spPr/>
      <dgm:t>
        <a:bodyPr/>
        <a:lstStyle/>
        <a:p>
          <a:endParaRPr lang="en-US"/>
        </a:p>
      </dgm:t>
    </dgm:pt>
    <dgm:pt modelId="{8FC0304B-5B22-4391-952E-C021799A2E33}">
      <dgm:prSet/>
      <dgm:spPr/>
      <dgm:t>
        <a:bodyPr/>
        <a:lstStyle/>
        <a:p>
          <a:pPr>
            <a:spcBef>
              <a:spcPts val="1200"/>
            </a:spcBef>
          </a:pPr>
          <a:r>
            <a:rPr lang="en-US" dirty="0"/>
            <a:t>Hide ALL unnecessary Course Navigation options.</a:t>
          </a:r>
        </a:p>
      </dgm:t>
    </dgm:pt>
    <dgm:pt modelId="{988BF6A1-8C47-401D-9064-EDF766EE77D2}" type="parTrans" cxnId="{FAC0CBBF-BDE8-4F8C-A9E2-2BD7FBF28A6C}">
      <dgm:prSet/>
      <dgm:spPr/>
      <dgm:t>
        <a:bodyPr/>
        <a:lstStyle/>
        <a:p>
          <a:endParaRPr lang="en-US"/>
        </a:p>
      </dgm:t>
    </dgm:pt>
    <dgm:pt modelId="{E9C02B8E-A02A-4560-825E-03B9C3CF27B4}" type="sibTrans" cxnId="{FAC0CBBF-BDE8-4F8C-A9E2-2BD7FBF28A6C}">
      <dgm:prSet/>
      <dgm:spPr/>
      <dgm:t>
        <a:bodyPr/>
        <a:lstStyle/>
        <a:p>
          <a:endParaRPr lang="en-US"/>
        </a:p>
      </dgm:t>
    </dgm:pt>
    <dgm:pt modelId="{F3B09457-2FCD-4405-A7C4-A8F9374C9228}">
      <dgm:prSet/>
      <dgm:spPr/>
      <dgm:t>
        <a:bodyPr/>
        <a:lstStyle/>
        <a:p>
          <a:r>
            <a:rPr lang="en-US"/>
            <a:t>Publish your Course</a:t>
          </a:r>
        </a:p>
      </dgm:t>
    </dgm:pt>
    <dgm:pt modelId="{DD0615D9-980E-4BEC-AD16-00A2559F58AF}" type="parTrans" cxnId="{50D97D15-B98A-4998-B69F-74B4210A68AB}">
      <dgm:prSet/>
      <dgm:spPr/>
      <dgm:t>
        <a:bodyPr/>
        <a:lstStyle/>
        <a:p>
          <a:endParaRPr lang="en-US"/>
        </a:p>
      </dgm:t>
    </dgm:pt>
    <dgm:pt modelId="{62735620-A83A-47A8-A566-5CCF66BC8F5F}" type="sibTrans" cxnId="{50D97D15-B98A-4998-B69F-74B4210A68AB}">
      <dgm:prSet/>
      <dgm:spPr/>
      <dgm:t>
        <a:bodyPr/>
        <a:lstStyle/>
        <a:p>
          <a:endParaRPr lang="en-US"/>
        </a:p>
      </dgm:t>
    </dgm:pt>
    <dgm:pt modelId="{78577E9D-4CB2-4BE6-8BA9-2047A66373BD}">
      <dgm:prSet/>
      <dgm:spPr/>
      <dgm:t>
        <a:bodyPr/>
        <a:lstStyle/>
        <a:p>
          <a:r>
            <a:rPr lang="en-US"/>
            <a:t>Consider using Assignments as your Course Front Page</a:t>
          </a:r>
        </a:p>
      </dgm:t>
    </dgm:pt>
    <dgm:pt modelId="{919AD739-BEDB-4700-A2A8-AE1853C41A84}" type="parTrans" cxnId="{9608A78F-90A9-4FA7-AFB6-C0559341109D}">
      <dgm:prSet/>
      <dgm:spPr/>
      <dgm:t>
        <a:bodyPr/>
        <a:lstStyle/>
        <a:p>
          <a:endParaRPr lang="en-US"/>
        </a:p>
      </dgm:t>
    </dgm:pt>
    <dgm:pt modelId="{8C90390C-474E-4DC7-A70E-5A9FAB3F1036}" type="sibTrans" cxnId="{9608A78F-90A9-4FA7-AFB6-C0559341109D}">
      <dgm:prSet/>
      <dgm:spPr/>
      <dgm:t>
        <a:bodyPr/>
        <a:lstStyle/>
        <a:p>
          <a:endParaRPr lang="en-US"/>
        </a:p>
      </dgm:t>
    </dgm:pt>
    <dgm:pt modelId="{6D14DAFE-3D9A-4AB2-92DE-63BD38C93EC5}">
      <dgm:prSet/>
      <dgm:spPr/>
      <dgm:t>
        <a:bodyPr/>
        <a:lstStyle/>
        <a:p>
          <a:r>
            <a:rPr lang="en-US"/>
            <a:t>Reintroduce students to Canvas if necessary</a:t>
          </a:r>
        </a:p>
      </dgm:t>
    </dgm:pt>
    <dgm:pt modelId="{4FFD5D37-DB4D-4D4A-B497-D6981FB1DCE5}" type="parTrans" cxnId="{E3024896-969A-49C7-AF07-22CCD5BF1D30}">
      <dgm:prSet/>
      <dgm:spPr/>
      <dgm:t>
        <a:bodyPr/>
        <a:lstStyle/>
        <a:p>
          <a:endParaRPr lang="en-US"/>
        </a:p>
      </dgm:t>
    </dgm:pt>
    <dgm:pt modelId="{4D7B2EEE-5778-46C2-A1A7-1DC36AF173F1}" type="sibTrans" cxnId="{E3024896-969A-49C7-AF07-22CCD5BF1D30}">
      <dgm:prSet/>
      <dgm:spPr/>
      <dgm:t>
        <a:bodyPr/>
        <a:lstStyle/>
        <a:p>
          <a:endParaRPr lang="en-US"/>
        </a:p>
      </dgm:t>
    </dgm:pt>
    <dgm:pt modelId="{3C5E08C7-D318-4BBE-971E-FE8B048AB7A2}" type="pres">
      <dgm:prSet presAssocID="{EEAD89CE-0DBD-4F80-8B1C-9F198F543DA2}" presName="linear" presStyleCnt="0">
        <dgm:presLayoutVars>
          <dgm:animLvl val="lvl"/>
          <dgm:resizeHandles val="exact"/>
        </dgm:presLayoutVars>
      </dgm:prSet>
      <dgm:spPr/>
    </dgm:pt>
    <dgm:pt modelId="{02DC3A27-6C6B-46EB-93D6-67B3EC82E7E6}" type="pres">
      <dgm:prSet presAssocID="{8FC0304B-5B22-4391-952E-C021799A2E33}" presName="parentText" presStyleLbl="node1" presStyleIdx="0" presStyleCnt="4">
        <dgm:presLayoutVars>
          <dgm:chMax val="0"/>
          <dgm:bulletEnabled val="1"/>
        </dgm:presLayoutVars>
      </dgm:prSet>
      <dgm:spPr/>
    </dgm:pt>
    <dgm:pt modelId="{DF4EDC45-5561-411B-A03B-E8A04D5BA0C9}" type="pres">
      <dgm:prSet presAssocID="{E9C02B8E-A02A-4560-825E-03B9C3CF27B4}" presName="spacer" presStyleCnt="0"/>
      <dgm:spPr/>
    </dgm:pt>
    <dgm:pt modelId="{04855AA8-2006-4992-8997-A7F670C1CE8F}" type="pres">
      <dgm:prSet presAssocID="{F3B09457-2FCD-4405-A7C4-A8F9374C9228}" presName="parentText" presStyleLbl="node1" presStyleIdx="1" presStyleCnt="4">
        <dgm:presLayoutVars>
          <dgm:chMax val="0"/>
          <dgm:bulletEnabled val="1"/>
        </dgm:presLayoutVars>
      </dgm:prSet>
      <dgm:spPr/>
    </dgm:pt>
    <dgm:pt modelId="{370343C9-FA83-4FE2-84C1-80FF6994669E}" type="pres">
      <dgm:prSet presAssocID="{62735620-A83A-47A8-A566-5CCF66BC8F5F}" presName="spacer" presStyleCnt="0"/>
      <dgm:spPr/>
    </dgm:pt>
    <dgm:pt modelId="{B34A3A3A-4BB6-43A7-97B4-8AAA07E6DCA7}" type="pres">
      <dgm:prSet presAssocID="{78577E9D-4CB2-4BE6-8BA9-2047A66373BD}" presName="parentText" presStyleLbl="node1" presStyleIdx="2" presStyleCnt="4">
        <dgm:presLayoutVars>
          <dgm:chMax val="0"/>
          <dgm:bulletEnabled val="1"/>
        </dgm:presLayoutVars>
      </dgm:prSet>
      <dgm:spPr/>
    </dgm:pt>
    <dgm:pt modelId="{74AC9EF0-DC8F-46B0-A917-CFA5DA696710}" type="pres">
      <dgm:prSet presAssocID="{8C90390C-474E-4DC7-A70E-5A9FAB3F1036}" presName="spacer" presStyleCnt="0"/>
      <dgm:spPr/>
    </dgm:pt>
    <dgm:pt modelId="{754A0C01-3B46-4361-97B7-10406ECF875D}" type="pres">
      <dgm:prSet presAssocID="{6D14DAFE-3D9A-4AB2-92DE-63BD38C93EC5}" presName="parentText" presStyleLbl="node1" presStyleIdx="3" presStyleCnt="4">
        <dgm:presLayoutVars>
          <dgm:chMax val="0"/>
          <dgm:bulletEnabled val="1"/>
        </dgm:presLayoutVars>
      </dgm:prSet>
      <dgm:spPr/>
    </dgm:pt>
  </dgm:ptLst>
  <dgm:cxnLst>
    <dgm:cxn modelId="{50D97D15-B98A-4998-B69F-74B4210A68AB}" srcId="{EEAD89CE-0DBD-4F80-8B1C-9F198F543DA2}" destId="{F3B09457-2FCD-4405-A7C4-A8F9374C9228}" srcOrd="1" destOrd="0" parTransId="{DD0615D9-980E-4BEC-AD16-00A2559F58AF}" sibTransId="{62735620-A83A-47A8-A566-5CCF66BC8F5F}"/>
    <dgm:cxn modelId="{27FC4717-7A2A-4786-B403-862C93E11D09}" type="presOf" srcId="{8FC0304B-5B22-4391-952E-C021799A2E33}" destId="{02DC3A27-6C6B-46EB-93D6-67B3EC82E7E6}" srcOrd="0" destOrd="0" presId="urn:microsoft.com/office/officeart/2005/8/layout/vList2"/>
    <dgm:cxn modelId="{24670250-2E24-46DB-B88D-2AF53EB56967}" type="presOf" srcId="{EEAD89CE-0DBD-4F80-8B1C-9F198F543DA2}" destId="{3C5E08C7-D318-4BBE-971E-FE8B048AB7A2}" srcOrd="0" destOrd="0" presId="urn:microsoft.com/office/officeart/2005/8/layout/vList2"/>
    <dgm:cxn modelId="{9608A78F-90A9-4FA7-AFB6-C0559341109D}" srcId="{EEAD89CE-0DBD-4F80-8B1C-9F198F543DA2}" destId="{78577E9D-4CB2-4BE6-8BA9-2047A66373BD}" srcOrd="2" destOrd="0" parTransId="{919AD739-BEDB-4700-A2A8-AE1853C41A84}" sibTransId="{8C90390C-474E-4DC7-A70E-5A9FAB3F1036}"/>
    <dgm:cxn modelId="{E3024896-969A-49C7-AF07-22CCD5BF1D30}" srcId="{EEAD89CE-0DBD-4F80-8B1C-9F198F543DA2}" destId="{6D14DAFE-3D9A-4AB2-92DE-63BD38C93EC5}" srcOrd="3" destOrd="0" parTransId="{4FFD5D37-DB4D-4D4A-B497-D6981FB1DCE5}" sibTransId="{4D7B2EEE-5778-46C2-A1A7-1DC36AF173F1}"/>
    <dgm:cxn modelId="{FAC0CBBF-BDE8-4F8C-A9E2-2BD7FBF28A6C}" srcId="{EEAD89CE-0DBD-4F80-8B1C-9F198F543DA2}" destId="{8FC0304B-5B22-4391-952E-C021799A2E33}" srcOrd="0" destOrd="0" parTransId="{988BF6A1-8C47-401D-9064-EDF766EE77D2}" sibTransId="{E9C02B8E-A02A-4560-825E-03B9C3CF27B4}"/>
    <dgm:cxn modelId="{76FAEDBF-04D6-475D-AABE-F38506A87F74}" type="presOf" srcId="{6D14DAFE-3D9A-4AB2-92DE-63BD38C93EC5}" destId="{754A0C01-3B46-4361-97B7-10406ECF875D}" srcOrd="0" destOrd="0" presId="urn:microsoft.com/office/officeart/2005/8/layout/vList2"/>
    <dgm:cxn modelId="{49E741C1-86CA-41EC-BF5D-FEEA82C123F2}" type="presOf" srcId="{F3B09457-2FCD-4405-A7C4-A8F9374C9228}" destId="{04855AA8-2006-4992-8997-A7F670C1CE8F}" srcOrd="0" destOrd="0" presId="urn:microsoft.com/office/officeart/2005/8/layout/vList2"/>
    <dgm:cxn modelId="{F7A929E4-4726-4870-9737-C4AAC1F2163B}" type="presOf" srcId="{78577E9D-4CB2-4BE6-8BA9-2047A66373BD}" destId="{B34A3A3A-4BB6-43A7-97B4-8AAA07E6DCA7}" srcOrd="0" destOrd="0" presId="urn:microsoft.com/office/officeart/2005/8/layout/vList2"/>
    <dgm:cxn modelId="{20831D9D-2E58-4614-95A5-CF4A619333CC}" type="presParOf" srcId="{3C5E08C7-D318-4BBE-971E-FE8B048AB7A2}" destId="{02DC3A27-6C6B-46EB-93D6-67B3EC82E7E6}" srcOrd="0" destOrd="0" presId="urn:microsoft.com/office/officeart/2005/8/layout/vList2"/>
    <dgm:cxn modelId="{3A361709-6FF2-4E01-893D-4793A9F3D52F}" type="presParOf" srcId="{3C5E08C7-D318-4BBE-971E-FE8B048AB7A2}" destId="{DF4EDC45-5561-411B-A03B-E8A04D5BA0C9}" srcOrd="1" destOrd="0" presId="urn:microsoft.com/office/officeart/2005/8/layout/vList2"/>
    <dgm:cxn modelId="{84E98E6F-ABF2-4C40-93EB-E41C2F73E4F2}" type="presParOf" srcId="{3C5E08C7-D318-4BBE-971E-FE8B048AB7A2}" destId="{04855AA8-2006-4992-8997-A7F670C1CE8F}" srcOrd="2" destOrd="0" presId="urn:microsoft.com/office/officeart/2005/8/layout/vList2"/>
    <dgm:cxn modelId="{A1944FB3-D5E0-4942-9EF2-562BF074FA13}" type="presParOf" srcId="{3C5E08C7-D318-4BBE-971E-FE8B048AB7A2}" destId="{370343C9-FA83-4FE2-84C1-80FF6994669E}" srcOrd="3" destOrd="0" presId="urn:microsoft.com/office/officeart/2005/8/layout/vList2"/>
    <dgm:cxn modelId="{5F413715-A5C3-4344-A466-E6C18AF7BE1F}" type="presParOf" srcId="{3C5E08C7-D318-4BBE-971E-FE8B048AB7A2}" destId="{B34A3A3A-4BB6-43A7-97B4-8AAA07E6DCA7}" srcOrd="4" destOrd="0" presId="urn:microsoft.com/office/officeart/2005/8/layout/vList2"/>
    <dgm:cxn modelId="{C2F14BCA-80BB-4E5A-A611-A25D77889F41}" type="presParOf" srcId="{3C5E08C7-D318-4BBE-971E-FE8B048AB7A2}" destId="{74AC9EF0-DC8F-46B0-A917-CFA5DA696710}" srcOrd="5" destOrd="0" presId="urn:microsoft.com/office/officeart/2005/8/layout/vList2"/>
    <dgm:cxn modelId="{FDA7D48A-82B0-43DC-BEB7-BD8680BE2C99}" type="presParOf" srcId="{3C5E08C7-D318-4BBE-971E-FE8B048AB7A2}" destId="{754A0C01-3B46-4361-97B7-10406ECF875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AD89CE-0DBD-4F80-8B1C-9F198F543DA2}" type="doc">
      <dgm:prSet loTypeId="urn:microsoft.com/office/officeart/2005/8/layout/vList2" loCatId="list" qsTypeId="urn:microsoft.com/office/officeart/2005/8/quickstyle/simple3" qsCatId="simple" csTypeId="urn:microsoft.com/office/officeart/2005/8/colors/accent1_5" csCatId="accent1"/>
      <dgm:spPr/>
      <dgm:t>
        <a:bodyPr/>
        <a:lstStyle/>
        <a:p>
          <a:endParaRPr lang="en-US"/>
        </a:p>
      </dgm:t>
    </dgm:pt>
    <dgm:pt modelId="{3C5E08C7-D318-4BBE-971E-FE8B048AB7A2}" type="pres">
      <dgm:prSet presAssocID="{EEAD89CE-0DBD-4F80-8B1C-9F198F543DA2}" presName="linear" presStyleCnt="0">
        <dgm:presLayoutVars>
          <dgm:animLvl val="lvl"/>
          <dgm:resizeHandles val="exact"/>
        </dgm:presLayoutVars>
      </dgm:prSet>
      <dgm:spPr/>
    </dgm:pt>
  </dgm:ptLst>
  <dgm:cxnLst>
    <dgm:cxn modelId="{24670250-2E24-46DB-B88D-2AF53EB56967}" type="presOf" srcId="{EEAD89CE-0DBD-4F80-8B1C-9F198F543DA2}" destId="{3C5E08C7-D318-4BBE-971E-FE8B048AB7A2}"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C3A27-6C6B-46EB-93D6-67B3EC82E7E6}">
      <dsp:nvSpPr>
        <dsp:cNvPr id="0" name=""/>
        <dsp:cNvSpPr/>
      </dsp:nvSpPr>
      <dsp:spPr>
        <a:xfrm>
          <a:off x="0" y="3781"/>
          <a:ext cx="10649262" cy="527670"/>
        </a:xfrm>
        <a:prstGeom prst="roundRect">
          <a:avLst/>
        </a:prstGeom>
        <a:gradFill rotWithShape="0">
          <a:gsLst>
            <a:gs pos="0">
              <a:schemeClr val="accent1">
                <a:alpha val="90000"/>
                <a:hueOff val="0"/>
                <a:satOff val="0"/>
                <a:lumOff val="0"/>
                <a:alphaOff val="0"/>
                <a:lumMod val="110000"/>
                <a:satMod val="105000"/>
                <a:tint val="67000"/>
              </a:schemeClr>
            </a:gs>
            <a:gs pos="50000">
              <a:schemeClr val="accent1">
                <a:alpha val="90000"/>
                <a:hueOff val="0"/>
                <a:satOff val="0"/>
                <a:lumOff val="0"/>
                <a:alphaOff val="0"/>
                <a:lumMod val="105000"/>
                <a:satMod val="103000"/>
                <a:tint val="73000"/>
              </a:schemeClr>
            </a:gs>
            <a:gs pos="100000">
              <a:schemeClr val="accent1">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Hide ALL unnecessary Course Navigation options.</a:t>
          </a:r>
        </a:p>
      </dsp:txBody>
      <dsp:txXfrm>
        <a:off x="25759" y="29540"/>
        <a:ext cx="10597744" cy="476152"/>
      </dsp:txXfrm>
    </dsp:sp>
    <dsp:sp modelId="{04855AA8-2006-4992-8997-A7F670C1CE8F}">
      <dsp:nvSpPr>
        <dsp:cNvPr id="0" name=""/>
        <dsp:cNvSpPr/>
      </dsp:nvSpPr>
      <dsp:spPr>
        <a:xfrm>
          <a:off x="0" y="594811"/>
          <a:ext cx="10649262" cy="527670"/>
        </a:xfrm>
        <a:prstGeom prst="roundRect">
          <a:avLst/>
        </a:prstGeom>
        <a:gradFill rotWithShape="0">
          <a:gsLst>
            <a:gs pos="0">
              <a:schemeClr val="accent1">
                <a:alpha val="90000"/>
                <a:hueOff val="0"/>
                <a:satOff val="0"/>
                <a:lumOff val="0"/>
                <a:alphaOff val="-13333"/>
                <a:lumMod val="110000"/>
                <a:satMod val="105000"/>
                <a:tint val="67000"/>
              </a:schemeClr>
            </a:gs>
            <a:gs pos="50000">
              <a:schemeClr val="accent1">
                <a:alpha val="90000"/>
                <a:hueOff val="0"/>
                <a:satOff val="0"/>
                <a:lumOff val="0"/>
                <a:alphaOff val="-13333"/>
                <a:lumMod val="105000"/>
                <a:satMod val="103000"/>
                <a:tint val="73000"/>
              </a:schemeClr>
            </a:gs>
            <a:gs pos="100000">
              <a:schemeClr val="accent1">
                <a:alpha val="90000"/>
                <a:hueOff val="0"/>
                <a:satOff val="0"/>
                <a:lumOff val="0"/>
                <a:alphaOff val="-1333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Publish your Course</a:t>
          </a:r>
        </a:p>
      </dsp:txBody>
      <dsp:txXfrm>
        <a:off x="25759" y="620570"/>
        <a:ext cx="10597744" cy="476152"/>
      </dsp:txXfrm>
    </dsp:sp>
    <dsp:sp modelId="{B34A3A3A-4BB6-43A7-97B4-8AAA07E6DCA7}">
      <dsp:nvSpPr>
        <dsp:cNvPr id="0" name=""/>
        <dsp:cNvSpPr/>
      </dsp:nvSpPr>
      <dsp:spPr>
        <a:xfrm>
          <a:off x="0" y="1185842"/>
          <a:ext cx="10649262" cy="527670"/>
        </a:xfrm>
        <a:prstGeom prst="roundRect">
          <a:avLst/>
        </a:prstGeom>
        <a:gradFill rotWithShape="0">
          <a:gsLst>
            <a:gs pos="0">
              <a:schemeClr val="accent1">
                <a:alpha val="90000"/>
                <a:hueOff val="0"/>
                <a:satOff val="0"/>
                <a:lumOff val="0"/>
                <a:alphaOff val="-26667"/>
                <a:lumMod val="110000"/>
                <a:satMod val="105000"/>
                <a:tint val="67000"/>
              </a:schemeClr>
            </a:gs>
            <a:gs pos="50000">
              <a:schemeClr val="accent1">
                <a:alpha val="90000"/>
                <a:hueOff val="0"/>
                <a:satOff val="0"/>
                <a:lumOff val="0"/>
                <a:alphaOff val="-26667"/>
                <a:lumMod val="105000"/>
                <a:satMod val="103000"/>
                <a:tint val="73000"/>
              </a:schemeClr>
            </a:gs>
            <a:gs pos="100000">
              <a:schemeClr val="accent1">
                <a:alpha val="90000"/>
                <a:hueOff val="0"/>
                <a:satOff val="0"/>
                <a:lumOff val="0"/>
                <a:alphaOff val="-2666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Consider using Assignments as your Course Front Page</a:t>
          </a:r>
        </a:p>
      </dsp:txBody>
      <dsp:txXfrm>
        <a:off x="25759" y="1211601"/>
        <a:ext cx="10597744" cy="476152"/>
      </dsp:txXfrm>
    </dsp:sp>
    <dsp:sp modelId="{754A0C01-3B46-4361-97B7-10406ECF875D}">
      <dsp:nvSpPr>
        <dsp:cNvPr id="0" name=""/>
        <dsp:cNvSpPr/>
      </dsp:nvSpPr>
      <dsp:spPr>
        <a:xfrm>
          <a:off x="0" y="1776872"/>
          <a:ext cx="10649262" cy="527670"/>
        </a:xfrm>
        <a:prstGeom prst="roundRect">
          <a:avLst/>
        </a:prstGeom>
        <a:gradFill rotWithShape="0">
          <a:gsLst>
            <a:gs pos="0">
              <a:schemeClr val="accent1">
                <a:alpha val="90000"/>
                <a:hueOff val="0"/>
                <a:satOff val="0"/>
                <a:lumOff val="0"/>
                <a:alphaOff val="-40000"/>
                <a:lumMod val="110000"/>
                <a:satMod val="105000"/>
                <a:tint val="67000"/>
              </a:schemeClr>
            </a:gs>
            <a:gs pos="50000">
              <a:schemeClr val="accent1">
                <a:alpha val="90000"/>
                <a:hueOff val="0"/>
                <a:satOff val="0"/>
                <a:lumOff val="0"/>
                <a:alphaOff val="-40000"/>
                <a:lumMod val="105000"/>
                <a:satMod val="103000"/>
                <a:tint val="73000"/>
              </a:schemeClr>
            </a:gs>
            <a:gs pos="100000">
              <a:schemeClr val="accent1">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Reintroduce students to Canvas if necessary</a:t>
          </a:r>
        </a:p>
      </dsp:txBody>
      <dsp:txXfrm>
        <a:off x="25759" y="1802631"/>
        <a:ext cx="10597744" cy="4761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E72B3C-8699-4013-8ED2-C9E652B213E1}" type="datetimeFigureOut">
              <a:rPr lang="en-US"/>
              <a:t>1/24/2022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596925-76F9-46BB-9C48-1DCD70D0A860}" type="slidenum">
              <a:rPr lang="en-US"/>
              <a:t>‹#›</a:t>
            </a:fld>
            <a:endParaRPr lang="en-US"/>
          </a:p>
        </p:txBody>
      </p:sp>
    </p:spTree>
    <p:extLst>
      <p:ext uri="{BB962C8B-B14F-4D97-AF65-F5344CB8AC3E}">
        <p14:creationId xmlns:p14="http://schemas.microsoft.com/office/powerpoint/2010/main" val="570053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jc-tn.net/techy"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E0D15D-526E-42F9-B255-F114FEC087FD}" type="slidenum">
              <a:rPr lang="en-US" smtClean="0"/>
              <a:t>2</a:t>
            </a:fld>
            <a:endParaRPr lang="en-US"/>
          </a:p>
        </p:txBody>
      </p:sp>
    </p:spTree>
    <p:extLst>
      <p:ext uri="{BB962C8B-B14F-4D97-AF65-F5344CB8AC3E}">
        <p14:creationId xmlns:p14="http://schemas.microsoft.com/office/powerpoint/2010/main" val="314340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and your students can access Mastery Connect through Canvas in the Universal and Course Navigation. </a:t>
            </a:r>
          </a:p>
          <a:p>
            <a:r>
              <a:rPr lang="en-US" b="1" dirty="0"/>
              <a:t>I recommend having students use Assignments Links instead.</a:t>
            </a:r>
            <a:endParaRPr lang="en-US" b="1" dirty="0">
              <a:cs typeface="Calibri"/>
            </a:endParaRPr>
          </a:p>
          <a:p>
            <a:endParaRPr lang="en-US" dirty="0"/>
          </a:p>
        </p:txBody>
      </p:sp>
      <p:sp>
        <p:nvSpPr>
          <p:cNvPr id="4" name="Slide Number Placeholder 3"/>
          <p:cNvSpPr>
            <a:spLocks noGrp="1"/>
          </p:cNvSpPr>
          <p:nvPr>
            <p:ph type="sldNum" sz="quarter" idx="5"/>
          </p:nvPr>
        </p:nvSpPr>
        <p:spPr/>
        <p:txBody>
          <a:bodyPr/>
          <a:lstStyle/>
          <a:p>
            <a:fld id="{64E0D15D-526E-42F9-B255-F114FEC087FD}" type="slidenum">
              <a:rPr lang="en-US" smtClean="0"/>
              <a:t>11</a:t>
            </a:fld>
            <a:endParaRPr lang="en-US"/>
          </a:p>
        </p:txBody>
      </p:sp>
    </p:spTree>
    <p:extLst>
      <p:ext uri="{BB962C8B-B14F-4D97-AF65-F5344CB8AC3E}">
        <p14:creationId xmlns:p14="http://schemas.microsoft.com/office/powerpoint/2010/main" val="1695735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 begin creating assessments for students, do a little Canvas refresher for yourself and your students. </a:t>
            </a:r>
          </a:p>
          <a:p>
            <a:r>
              <a:rPr lang="en-US" dirty="0"/>
              <a:t>Take a moment to hide Navigation options. Share screen and demonstrate.</a:t>
            </a:r>
          </a:p>
        </p:txBody>
      </p:sp>
      <p:sp>
        <p:nvSpPr>
          <p:cNvPr id="4" name="Slide Number Placeholder 3"/>
          <p:cNvSpPr>
            <a:spLocks noGrp="1"/>
          </p:cNvSpPr>
          <p:nvPr>
            <p:ph type="sldNum" sz="quarter" idx="5"/>
          </p:nvPr>
        </p:nvSpPr>
        <p:spPr/>
        <p:txBody>
          <a:bodyPr/>
          <a:lstStyle/>
          <a:p>
            <a:fld id="{64E0D15D-526E-42F9-B255-F114FEC087FD}" type="slidenum">
              <a:rPr lang="en-US" smtClean="0"/>
              <a:t>12</a:t>
            </a:fld>
            <a:endParaRPr lang="en-US"/>
          </a:p>
        </p:txBody>
      </p:sp>
    </p:spTree>
    <p:extLst>
      <p:ext uri="{BB962C8B-B14F-4D97-AF65-F5344CB8AC3E}">
        <p14:creationId xmlns:p14="http://schemas.microsoft.com/office/powerpoint/2010/main" val="4127955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ways to create an assessment. The easiest way is to build it as an assignment in Canvas. </a:t>
            </a:r>
          </a:p>
          <a:p>
            <a:r>
              <a:rPr lang="en-US" dirty="0"/>
              <a:t>You will have options to create or select assessments in the dropdown. </a:t>
            </a:r>
          </a:p>
        </p:txBody>
      </p:sp>
      <p:sp>
        <p:nvSpPr>
          <p:cNvPr id="4" name="Slide Number Placeholder 3"/>
          <p:cNvSpPr>
            <a:spLocks noGrp="1"/>
          </p:cNvSpPr>
          <p:nvPr>
            <p:ph type="sldNum" sz="quarter" idx="5"/>
          </p:nvPr>
        </p:nvSpPr>
        <p:spPr/>
        <p:txBody>
          <a:bodyPr/>
          <a:lstStyle/>
          <a:p>
            <a:fld id="{64E0D15D-526E-42F9-B255-F114FEC087FD}" type="slidenum">
              <a:rPr lang="en-US" smtClean="0"/>
              <a:t>13</a:t>
            </a:fld>
            <a:endParaRPr lang="en-US"/>
          </a:p>
        </p:txBody>
      </p:sp>
    </p:spTree>
    <p:extLst>
      <p:ext uri="{BB962C8B-B14F-4D97-AF65-F5344CB8AC3E}">
        <p14:creationId xmlns:p14="http://schemas.microsoft.com/office/powerpoint/2010/main" val="3251562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there is no way that we have time to dive into all the reporting options, but we will continue to add information and resources to the Digital Resources for Teachers course in Canvas. </a:t>
            </a:r>
          </a:p>
          <a:p>
            <a:r>
              <a:rPr lang="en-US" dirty="0"/>
              <a:t>If you are not already enrolled in Digital Resources for Teachers Canvas Course, please do. </a:t>
            </a:r>
          </a:p>
          <a:p>
            <a:r>
              <a:rPr lang="en-US" dirty="0"/>
              <a:t>Take a moment to walk through enrolling in </a:t>
            </a:r>
            <a:r>
              <a:rPr lang="en-US" dirty="0" err="1"/>
              <a:t>DigRes</a:t>
            </a:r>
            <a:r>
              <a:rPr lang="en-US" dirty="0"/>
              <a:t> for Teachers. </a:t>
            </a:r>
          </a:p>
        </p:txBody>
      </p:sp>
      <p:sp>
        <p:nvSpPr>
          <p:cNvPr id="4" name="Slide Number Placeholder 3"/>
          <p:cNvSpPr>
            <a:spLocks noGrp="1"/>
          </p:cNvSpPr>
          <p:nvPr>
            <p:ph type="sldNum" sz="quarter" idx="5"/>
          </p:nvPr>
        </p:nvSpPr>
        <p:spPr/>
        <p:txBody>
          <a:bodyPr/>
          <a:lstStyle/>
          <a:p>
            <a:fld id="{64E0D15D-526E-42F9-B255-F114FEC087FD}" type="slidenum">
              <a:rPr lang="en-US" smtClean="0"/>
              <a:t>14</a:t>
            </a:fld>
            <a:endParaRPr lang="en-US"/>
          </a:p>
        </p:txBody>
      </p:sp>
    </p:spTree>
    <p:extLst>
      <p:ext uri="{BB962C8B-B14F-4D97-AF65-F5344CB8AC3E}">
        <p14:creationId xmlns:p14="http://schemas.microsoft.com/office/powerpoint/2010/main" val="655006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E0D15D-526E-42F9-B255-F114FEC087FD}" type="slidenum">
              <a:rPr lang="en-US" smtClean="0"/>
              <a:t>15</a:t>
            </a:fld>
            <a:endParaRPr lang="en-US"/>
          </a:p>
        </p:txBody>
      </p:sp>
    </p:spTree>
    <p:extLst>
      <p:ext uri="{BB962C8B-B14F-4D97-AF65-F5344CB8AC3E}">
        <p14:creationId xmlns:p14="http://schemas.microsoft.com/office/powerpoint/2010/main" val="1909835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questions, feel free to share them any time, or request a classroom or PLC visit. The best way to connect is </a:t>
            </a:r>
            <a:r>
              <a:rPr lang="en-US" dirty="0">
                <a:hlinkClick r:id="rId3"/>
              </a:rPr>
              <a:t>www.jc-tn.net/techy</a:t>
            </a:r>
            <a:r>
              <a:rPr lang="en-US" dirty="0"/>
              <a:t>. You can also send an email or give me a call. :)</a:t>
            </a:r>
          </a:p>
        </p:txBody>
      </p:sp>
      <p:sp>
        <p:nvSpPr>
          <p:cNvPr id="4" name="Slide Number Placeholder 3"/>
          <p:cNvSpPr>
            <a:spLocks noGrp="1"/>
          </p:cNvSpPr>
          <p:nvPr>
            <p:ph type="sldNum" sz="quarter" idx="5"/>
          </p:nvPr>
        </p:nvSpPr>
        <p:spPr/>
        <p:txBody>
          <a:bodyPr/>
          <a:lstStyle/>
          <a:p>
            <a:fld id="{64E0D15D-526E-42F9-B255-F114FEC087FD}" type="slidenum">
              <a:rPr lang="en-US" smtClean="0"/>
              <a:t>16</a:t>
            </a:fld>
            <a:endParaRPr lang="en-US"/>
          </a:p>
        </p:txBody>
      </p:sp>
    </p:spTree>
    <p:extLst>
      <p:ext uri="{BB962C8B-B14F-4D97-AF65-F5344CB8AC3E}">
        <p14:creationId xmlns:p14="http://schemas.microsoft.com/office/powerpoint/2010/main" val="3131173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Segoe UI"/>
            </a:endParaRPr>
          </a:p>
        </p:txBody>
      </p:sp>
      <p:sp>
        <p:nvSpPr>
          <p:cNvPr id="4" name="Slide Number Placeholder 3"/>
          <p:cNvSpPr>
            <a:spLocks noGrp="1"/>
          </p:cNvSpPr>
          <p:nvPr>
            <p:ph type="sldNum" sz="quarter" idx="5"/>
          </p:nvPr>
        </p:nvSpPr>
        <p:spPr/>
        <p:txBody>
          <a:bodyPr/>
          <a:lstStyle/>
          <a:p>
            <a:pPr>
              <a:defRPr/>
            </a:pPr>
            <a:fld id="{D8833439-D7E6-4DC1-A886-DD276C1C25A7}" type="slidenum">
              <a:rPr lang="en-US" smtClean="0"/>
              <a:pPr>
                <a:defRPr/>
              </a:pPr>
              <a:t>3</a:t>
            </a:fld>
            <a:endParaRPr lang="en-US"/>
          </a:p>
        </p:txBody>
      </p:sp>
    </p:spTree>
    <p:extLst>
      <p:ext uri="{BB962C8B-B14F-4D97-AF65-F5344CB8AC3E}">
        <p14:creationId xmlns:p14="http://schemas.microsoft.com/office/powerpoint/2010/main" val="3526555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E0D15D-526E-42F9-B255-F114FEC087FD}" type="slidenum">
              <a:rPr lang="en-US" smtClean="0"/>
              <a:t>4</a:t>
            </a:fld>
            <a:endParaRPr lang="en-US"/>
          </a:p>
        </p:txBody>
      </p:sp>
    </p:spTree>
    <p:extLst>
      <p:ext uri="{BB962C8B-B14F-4D97-AF65-F5344CB8AC3E}">
        <p14:creationId xmlns:p14="http://schemas.microsoft.com/office/powerpoint/2010/main" val="3233515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E0D15D-526E-42F9-B255-F114FEC087FD}" type="slidenum">
              <a:rPr lang="en-US" smtClean="0"/>
              <a:t>5</a:t>
            </a:fld>
            <a:endParaRPr lang="en-US"/>
          </a:p>
        </p:txBody>
      </p:sp>
    </p:spTree>
    <p:extLst>
      <p:ext uri="{BB962C8B-B14F-4D97-AF65-F5344CB8AC3E}">
        <p14:creationId xmlns:p14="http://schemas.microsoft.com/office/powerpoint/2010/main" val="2606670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a:cs typeface="Segoe UI"/>
            </a:endParaRPr>
          </a:p>
        </p:txBody>
      </p:sp>
      <p:sp>
        <p:nvSpPr>
          <p:cNvPr id="4" name="Slide Number Placeholder 3"/>
          <p:cNvSpPr>
            <a:spLocks noGrp="1"/>
          </p:cNvSpPr>
          <p:nvPr>
            <p:ph type="sldNum" sz="quarter" idx="10"/>
          </p:nvPr>
        </p:nvSpPr>
        <p:spPr/>
        <p:txBody>
          <a:bodyPr/>
          <a:lstStyle/>
          <a:p>
            <a:fld id="{2FD13107-EE22-46DD-98C0-67FAAA2C5B6C}" type="slidenum">
              <a:rPr lang="en-US" smtClean="0"/>
              <a:pPr/>
              <a:t>6</a:t>
            </a:fld>
            <a:endParaRPr lang="en-US"/>
          </a:p>
        </p:txBody>
      </p:sp>
    </p:spTree>
    <p:extLst>
      <p:ext uri="{BB962C8B-B14F-4D97-AF65-F5344CB8AC3E}">
        <p14:creationId xmlns:p14="http://schemas.microsoft.com/office/powerpoint/2010/main" val="434785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Mastery Connect will be used to provide District Benchmark Assessments in March for 5</a:t>
            </a:r>
            <a:r>
              <a:rPr lang="en-US" baseline="30000" dirty="0"/>
              <a:t>th</a:t>
            </a:r>
            <a:r>
              <a:rPr lang="en-US" dirty="0"/>
              <a:t> Grade</a:t>
            </a:r>
          </a:p>
          <a:p>
            <a:endParaRPr lang="en-US" dirty="0"/>
          </a:p>
        </p:txBody>
      </p:sp>
      <p:sp>
        <p:nvSpPr>
          <p:cNvPr id="4" name="Slide Number Placeholder 3"/>
          <p:cNvSpPr>
            <a:spLocks noGrp="1"/>
          </p:cNvSpPr>
          <p:nvPr>
            <p:ph type="sldNum" sz="quarter" idx="5"/>
          </p:nvPr>
        </p:nvSpPr>
        <p:spPr/>
        <p:txBody>
          <a:bodyPr/>
          <a:lstStyle/>
          <a:p>
            <a:fld id="{64E0D15D-526E-42F9-B255-F114FEC087FD}" type="slidenum">
              <a:rPr lang="en-US" smtClean="0"/>
              <a:t>7</a:t>
            </a:fld>
            <a:endParaRPr lang="en-US"/>
          </a:p>
        </p:txBody>
      </p:sp>
    </p:spTree>
    <p:extLst>
      <p:ext uri="{BB962C8B-B14F-4D97-AF65-F5344CB8AC3E}">
        <p14:creationId xmlns:p14="http://schemas.microsoft.com/office/powerpoint/2010/main" val="505180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WHY the Formative Assessment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Beginning with the end in mind: What good will the Mastery Connect Formative Assessments be?</a:t>
            </a:r>
          </a:p>
          <a:p>
            <a:endParaRPr lang="en-US" dirty="0"/>
          </a:p>
          <a:p>
            <a:r>
              <a:rPr lang="en-US" dirty="0"/>
              <a:t>This is a tool that is at your disposal. To the best of my knowledge there are no usage mandates, but we do want you to be exposed to the resource so that you can make an informed decision about the value of integrating it in your classroom. </a:t>
            </a:r>
          </a:p>
          <a:p>
            <a:endParaRPr lang="en-US" dirty="0">
              <a:cs typeface="Calibri" panose="020F0502020204030204"/>
            </a:endParaRPr>
          </a:p>
          <a:p>
            <a:r>
              <a:rPr lang="en-US" b="1" dirty="0">
                <a:cs typeface="Calibri" panose="020F0502020204030204"/>
              </a:rPr>
              <a:t>Correction:</a:t>
            </a:r>
            <a:r>
              <a:rPr lang="en-US" dirty="0">
                <a:cs typeface="Calibri" panose="020F0502020204030204"/>
              </a:rPr>
              <a:t> </a:t>
            </a:r>
            <a:r>
              <a:rPr lang="en-US" b="1" dirty="0">
                <a:cs typeface="Calibri" panose="020F0502020204030204"/>
              </a:rPr>
              <a:t>Science Classes in Grades 3-5 will be required to participate in a District Common Assessment using CASE and Mastery Connect. Mastery Trackers will need to be built ahead of time for this purpose. </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64E0D15D-526E-42F9-B255-F114FEC087FD}" type="slidenum">
              <a:rPr lang="en-US" smtClean="0"/>
              <a:t>8</a:t>
            </a:fld>
            <a:endParaRPr lang="en-US"/>
          </a:p>
        </p:txBody>
      </p:sp>
    </p:spTree>
    <p:extLst>
      <p:ext uri="{BB962C8B-B14F-4D97-AF65-F5344CB8AC3E}">
        <p14:creationId xmlns:p14="http://schemas.microsoft.com/office/powerpoint/2010/main" val="4245360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Vetted, quality questions available by standard (CASE and )</a:t>
            </a:r>
          </a:p>
        </p:txBody>
      </p:sp>
      <p:sp>
        <p:nvSpPr>
          <p:cNvPr id="4" name="Slide Number Placeholder 3"/>
          <p:cNvSpPr>
            <a:spLocks noGrp="1"/>
          </p:cNvSpPr>
          <p:nvPr>
            <p:ph type="sldNum" sz="quarter" idx="5"/>
          </p:nvPr>
        </p:nvSpPr>
        <p:spPr/>
        <p:txBody>
          <a:bodyPr/>
          <a:lstStyle/>
          <a:p>
            <a:fld id="{64E0D15D-526E-42F9-B255-F114FEC087FD}" type="slidenum">
              <a:rPr lang="en-US" smtClean="0"/>
              <a:t>9</a:t>
            </a:fld>
            <a:endParaRPr lang="en-US"/>
          </a:p>
        </p:txBody>
      </p:sp>
    </p:spTree>
    <p:extLst>
      <p:ext uri="{BB962C8B-B14F-4D97-AF65-F5344CB8AC3E}">
        <p14:creationId xmlns:p14="http://schemas.microsoft.com/office/powerpoint/2010/main" val="2060988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Check student progress by standard.</a:t>
            </a:r>
          </a:p>
          <a:p>
            <a:pPr marL="0" indent="0">
              <a:buFont typeface="Arial" panose="020B0604020202020204" pitchFamily="34" charset="0"/>
              <a:buNone/>
            </a:pPr>
            <a:r>
              <a:rPr lang="en-US" dirty="0"/>
              <a:t>Because it is helpful to have student data in the platform to really evaluate how it works, we have limited experience with this component. However, these are just a couple of reports options available.</a:t>
            </a:r>
          </a:p>
        </p:txBody>
      </p:sp>
      <p:sp>
        <p:nvSpPr>
          <p:cNvPr id="4" name="Slide Number Placeholder 3"/>
          <p:cNvSpPr>
            <a:spLocks noGrp="1"/>
          </p:cNvSpPr>
          <p:nvPr>
            <p:ph type="sldNum" sz="quarter" idx="5"/>
          </p:nvPr>
        </p:nvSpPr>
        <p:spPr/>
        <p:txBody>
          <a:bodyPr/>
          <a:lstStyle/>
          <a:p>
            <a:fld id="{64E0D15D-526E-42F9-B255-F114FEC087FD}" type="slidenum">
              <a:rPr lang="en-US" smtClean="0"/>
              <a:t>10</a:t>
            </a:fld>
            <a:endParaRPr lang="en-US"/>
          </a:p>
        </p:txBody>
      </p:sp>
    </p:spTree>
    <p:extLst>
      <p:ext uri="{BB962C8B-B14F-4D97-AF65-F5344CB8AC3E}">
        <p14:creationId xmlns:p14="http://schemas.microsoft.com/office/powerpoint/2010/main" val="2826573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rge Text Box">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79120" y="1219200"/>
            <a:ext cx="11033760" cy="50932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3"/>
          <p:cNvSpPr>
            <a:spLocks noGrp="1" noChangeArrowheads="1"/>
          </p:cNvSpPr>
          <p:nvPr>
            <p:ph type="title"/>
          </p:nvPr>
        </p:nvSpPr>
        <p:spPr bwMode="auto">
          <a:xfrm>
            <a:off x="416957" y="228600"/>
            <a:ext cx="11358088"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en-US"/>
              <a:t>Click to edit Master title style</a:t>
            </a:r>
          </a:p>
        </p:txBody>
      </p:sp>
      <p:sp>
        <p:nvSpPr>
          <p:cNvPr id="15" name="Text Placeholder 14"/>
          <p:cNvSpPr>
            <a:spLocks noGrp="1"/>
          </p:cNvSpPr>
          <p:nvPr>
            <p:ph type="body" sz="quarter" idx="11" hasCustomPrompt="1"/>
          </p:nvPr>
        </p:nvSpPr>
        <p:spPr>
          <a:xfrm>
            <a:off x="416957" y="6432514"/>
            <a:ext cx="9245600" cy="304800"/>
          </a:xfrm>
        </p:spPr>
        <p:txBody>
          <a:bodyPr lIns="0" tIns="0" rIns="0" bIns="0" anchor="b" anchorCtr="0"/>
          <a:lstStyle>
            <a:lvl1pPr marL="0" indent="0">
              <a:buNone/>
              <a:defRPr sz="800" baseline="0"/>
            </a:lvl1pPr>
          </a:lstStyle>
          <a:p>
            <a:pPr lvl="0"/>
            <a:r>
              <a:rPr lang="en-US"/>
              <a:t>Click to edit source information</a:t>
            </a:r>
          </a:p>
        </p:txBody>
      </p:sp>
    </p:spTree>
    <p:extLst>
      <p:ext uri="{BB962C8B-B14F-4D97-AF65-F5344CB8AC3E}">
        <p14:creationId xmlns:p14="http://schemas.microsoft.com/office/powerpoint/2010/main" val="3039265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18.png"/><Relationship Id="rId4" Type="http://schemas.openxmlformats.org/officeDocument/2006/relationships/diagramData" Target="../diagrams/data2.xml"/><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jc-tn.net/techy" TargetMode="Externa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s://fr.wikipedia.org/wiki/Fichier:Smiley_icon.svg"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fr.wikipedia.org/wiki/Fichier:Smiley_icon.svg" TargetMode="External"/><Relationship Id="rId5" Type="http://schemas.openxmlformats.org/officeDocument/2006/relationships/image" Target="../media/image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reativecommons.org/licenses/by-sa/3.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slideshare.net/Madojemu/start-with-why-28661844" TargetMode="External"/><Relationship Id="rId5" Type="http://schemas.microsoft.com/office/2007/relationships/hdphoto" Target="../media/hdphoto1.wdp"/><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D46952C-216A-4972-BA57-DD245535DFA7}"/>
              </a:ext>
            </a:extLst>
          </p:cNvPr>
          <p:cNvSpPr/>
          <p:nvPr/>
        </p:nvSpPr>
        <p:spPr>
          <a:xfrm>
            <a:off x="0" y="3724729"/>
            <a:ext cx="12192001" cy="2521848"/>
          </a:xfrm>
          <a:prstGeom prst="rect">
            <a:avLst/>
          </a:prstGeom>
          <a:solidFill>
            <a:srgbClr val="2B3693"/>
          </a:solidFill>
          <a:ln>
            <a:solidFill>
              <a:srgbClr val="28389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ADCF143-1DEA-4381-B1A9-98CD461AB63E}"/>
              </a:ext>
            </a:extLst>
          </p:cNvPr>
          <p:cNvSpPr/>
          <p:nvPr/>
        </p:nvSpPr>
        <p:spPr>
          <a:xfrm>
            <a:off x="0" y="6246577"/>
            <a:ext cx="12192000" cy="45719"/>
          </a:xfrm>
          <a:prstGeom prst="rect">
            <a:avLst/>
          </a:prstGeom>
          <a:solidFill>
            <a:srgbClr val="9E1F40"/>
          </a:solidFill>
          <a:ln>
            <a:solidFill>
              <a:srgbClr val="A91D3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A14156F7-1576-4DCD-944F-EF7400678B2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351536"/>
            <a:ext cx="6475140" cy="2968976"/>
          </a:xfrm>
          <a:prstGeom prst="rect">
            <a:avLst/>
          </a:prstGeom>
        </p:spPr>
      </p:pic>
      <p:sp>
        <p:nvSpPr>
          <p:cNvPr id="7" name="Rectangle 6">
            <a:extLst>
              <a:ext uri="{FF2B5EF4-FFF2-40B4-BE49-F238E27FC236}">
                <a16:creationId xmlns:a16="http://schemas.microsoft.com/office/drawing/2014/main" id="{D18AFA78-ED4C-4F0F-ACD7-88D3CF2CC557}"/>
              </a:ext>
            </a:extLst>
          </p:cNvPr>
          <p:cNvSpPr/>
          <p:nvPr/>
        </p:nvSpPr>
        <p:spPr>
          <a:xfrm>
            <a:off x="0" y="3679010"/>
            <a:ext cx="12192000" cy="45719"/>
          </a:xfrm>
          <a:prstGeom prst="rect">
            <a:avLst/>
          </a:prstGeom>
          <a:solidFill>
            <a:srgbClr val="9E1F40"/>
          </a:solidFill>
          <a:ln>
            <a:solidFill>
              <a:srgbClr val="A91D3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B2EB915E-BCC4-466A-A18C-00A805017C6F}"/>
              </a:ext>
            </a:extLst>
          </p:cNvPr>
          <p:cNvSpPr>
            <a:spLocks noGrp="1"/>
          </p:cNvSpPr>
          <p:nvPr>
            <p:ph type="ctrTitle"/>
          </p:nvPr>
        </p:nvSpPr>
        <p:spPr>
          <a:xfrm>
            <a:off x="357477" y="4368800"/>
            <a:ext cx="11476181" cy="1060450"/>
          </a:xfrm>
        </p:spPr>
        <p:txBody>
          <a:bodyPr>
            <a:normAutofit/>
          </a:bodyPr>
          <a:lstStyle/>
          <a:p>
            <a:r>
              <a:rPr lang="en-US" dirty="0">
                <a:solidFill>
                  <a:schemeClr val="bg1"/>
                </a:solidFill>
                <a:latin typeface="Georgia Pro"/>
                <a:cs typeface="Calibri Light"/>
              </a:rPr>
              <a:t>Collaborative Planning</a:t>
            </a:r>
          </a:p>
        </p:txBody>
      </p:sp>
    </p:spTree>
    <p:extLst>
      <p:ext uri="{BB962C8B-B14F-4D97-AF65-F5344CB8AC3E}">
        <p14:creationId xmlns:p14="http://schemas.microsoft.com/office/powerpoint/2010/main" val="4049570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D46952C-216A-4972-BA57-DD245535DFA7}"/>
              </a:ext>
            </a:extLst>
          </p:cNvPr>
          <p:cNvSpPr/>
          <p:nvPr/>
        </p:nvSpPr>
        <p:spPr>
          <a:xfrm>
            <a:off x="0" y="-4015"/>
            <a:ext cx="12192001" cy="1119288"/>
          </a:xfrm>
          <a:prstGeom prst="rect">
            <a:avLst/>
          </a:prstGeom>
          <a:solidFill>
            <a:srgbClr val="2B3693"/>
          </a:solidFill>
          <a:ln>
            <a:solidFill>
              <a:srgbClr val="28389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ADCF143-1DEA-4381-B1A9-98CD461AB63E}"/>
              </a:ext>
            </a:extLst>
          </p:cNvPr>
          <p:cNvSpPr/>
          <p:nvPr/>
        </p:nvSpPr>
        <p:spPr>
          <a:xfrm>
            <a:off x="4156" y="1115273"/>
            <a:ext cx="12192000" cy="45719"/>
          </a:xfrm>
          <a:prstGeom prst="rect">
            <a:avLst/>
          </a:prstGeom>
          <a:solidFill>
            <a:srgbClr val="9E1F40"/>
          </a:solidFill>
          <a:ln>
            <a:solidFill>
              <a:srgbClr val="A91D3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9986C82-9AE6-499E-B4BD-AFC3AC1604D5}"/>
              </a:ext>
            </a:extLst>
          </p:cNvPr>
          <p:cNvSpPr/>
          <p:nvPr/>
        </p:nvSpPr>
        <p:spPr>
          <a:xfrm>
            <a:off x="0" y="5924086"/>
            <a:ext cx="12192000" cy="9339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F96D4EFB-CFFB-4BE5-B21B-A7F9063C84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92" y="5990783"/>
            <a:ext cx="2138766" cy="962932"/>
          </a:xfrm>
          <a:prstGeom prst="rect">
            <a:avLst/>
          </a:prstGeom>
        </p:spPr>
      </p:pic>
      <p:sp>
        <p:nvSpPr>
          <p:cNvPr id="10" name="Title 9">
            <a:extLst>
              <a:ext uri="{FF2B5EF4-FFF2-40B4-BE49-F238E27FC236}">
                <a16:creationId xmlns:a16="http://schemas.microsoft.com/office/drawing/2014/main" id="{96F2E735-3E43-43DB-8099-D7830D99287F}"/>
              </a:ext>
            </a:extLst>
          </p:cNvPr>
          <p:cNvSpPr>
            <a:spLocks noGrp="1"/>
          </p:cNvSpPr>
          <p:nvPr>
            <p:ph type="title"/>
          </p:nvPr>
        </p:nvSpPr>
        <p:spPr>
          <a:xfrm>
            <a:off x="109776" y="70663"/>
            <a:ext cx="11693017" cy="948895"/>
          </a:xfrm>
        </p:spPr>
        <p:txBody>
          <a:bodyPr>
            <a:normAutofit/>
          </a:bodyPr>
          <a:lstStyle/>
          <a:p>
            <a:r>
              <a:rPr lang="en-US" dirty="0">
                <a:solidFill>
                  <a:schemeClr val="bg1"/>
                </a:solidFill>
                <a:latin typeface="Georgia Pro"/>
              </a:rPr>
              <a:t>Mastery Connect: Progress Reports</a:t>
            </a:r>
          </a:p>
        </p:txBody>
      </p:sp>
      <p:sp>
        <p:nvSpPr>
          <p:cNvPr id="11" name="Content Placeholder 10">
            <a:extLst>
              <a:ext uri="{FF2B5EF4-FFF2-40B4-BE49-F238E27FC236}">
                <a16:creationId xmlns:a16="http://schemas.microsoft.com/office/drawing/2014/main" id="{D1A35881-70C3-4CC5-967F-636EA118A76F}"/>
              </a:ext>
            </a:extLst>
          </p:cNvPr>
          <p:cNvSpPr>
            <a:spLocks noGrp="1"/>
          </p:cNvSpPr>
          <p:nvPr>
            <p:ph idx="1"/>
          </p:nvPr>
        </p:nvSpPr>
        <p:spPr>
          <a:xfrm>
            <a:off x="372331" y="1321151"/>
            <a:ext cx="11711985" cy="3199960"/>
          </a:xfrm>
        </p:spPr>
        <p:txBody>
          <a:bodyPr vert="horz" lIns="91440" tIns="45720" rIns="91440" bIns="45720" rtlCol="0" anchor="t">
            <a:normAutofit/>
          </a:bodyPr>
          <a:lstStyle/>
          <a:p>
            <a:endParaRPr lang="en-US" dirty="0">
              <a:solidFill>
                <a:srgbClr val="323130"/>
              </a:solidFill>
              <a:latin typeface="Georgia Pro"/>
              <a:cs typeface="Segoe UI"/>
            </a:endParaRPr>
          </a:p>
          <a:p>
            <a:pPr marL="0" indent="0">
              <a:buNone/>
            </a:pPr>
            <a:endParaRPr lang="en-US" dirty="0">
              <a:solidFill>
                <a:srgbClr val="323130"/>
              </a:solidFill>
              <a:latin typeface="Georgia Pro"/>
              <a:cs typeface="Segoe UI"/>
            </a:endParaRPr>
          </a:p>
          <a:p>
            <a:pPr marL="0" indent="0">
              <a:buNone/>
            </a:pPr>
            <a:endParaRPr lang="en-US" dirty="0">
              <a:cs typeface="Calibri" panose="020F0502020204030204"/>
            </a:endParaRPr>
          </a:p>
        </p:txBody>
      </p:sp>
      <p:pic>
        <p:nvPicPr>
          <p:cNvPr id="3" name="Picture 2">
            <a:extLst>
              <a:ext uri="{FF2B5EF4-FFF2-40B4-BE49-F238E27FC236}">
                <a16:creationId xmlns:a16="http://schemas.microsoft.com/office/drawing/2014/main" id="{0A6BFA6E-5E90-429E-802A-476C6E4AF11B}"/>
              </a:ext>
            </a:extLst>
          </p:cNvPr>
          <p:cNvPicPr>
            <a:picLocks noChangeAspect="1"/>
          </p:cNvPicPr>
          <p:nvPr/>
        </p:nvPicPr>
        <p:blipFill>
          <a:blip r:embed="rId4"/>
          <a:stretch>
            <a:fillRect/>
          </a:stretch>
        </p:blipFill>
        <p:spPr>
          <a:xfrm>
            <a:off x="515155" y="1505272"/>
            <a:ext cx="5094600" cy="4074534"/>
          </a:xfrm>
          <a:prstGeom prst="rect">
            <a:avLst/>
          </a:prstGeom>
        </p:spPr>
      </p:pic>
      <p:pic>
        <p:nvPicPr>
          <p:cNvPr id="6" name="Picture 5">
            <a:extLst>
              <a:ext uri="{FF2B5EF4-FFF2-40B4-BE49-F238E27FC236}">
                <a16:creationId xmlns:a16="http://schemas.microsoft.com/office/drawing/2014/main" id="{6608DB3D-5A3E-4A77-81BA-803B7C9E292C}"/>
              </a:ext>
            </a:extLst>
          </p:cNvPr>
          <p:cNvPicPr>
            <a:picLocks noChangeAspect="1"/>
          </p:cNvPicPr>
          <p:nvPr/>
        </p:nvPicPr>
        <p:blipFill>
          <a:blip r:embed="rId5"/>
          <a:stretch>
            <a:fillRect/>
          </a:stretch>
        </p:blipFill>
        <p:spPr>
          <a:xfrm>
            <a:off x="5859693" y="1548228"/>
            <a:ext cx="5879920" cy="4031577"/>
          </a:xfrm>
          <a:prstGeom prst="rect">
            <a:avLst/>
          </a:prstGeom>
        </p:spPr>
      </p:pic>
    </p:spTree>
    <p:extLst>
      <p:ext uri="{BB962C8B-B14F-4D97-AF65-F5344CB8AC3E}">
        <p14:creationId xmlns:p14="http://schemas.microsoft.com/office/powerpoint/2010/main" val="826275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D46952C-216A-4972-BA57-DD245535DFA7}"/>
              </a:ext>
            </a:extLst>
          </p:cNvPr>
          <p:cNvSpPr/>
          <p:nvPr/>
        </p:nvSpPr>
        <p:spPr>
          <a:xfrm>
            <a:off x="0" y="-4015"/>
            <a:ext cx="12192001" cy="1119288"/>
          </a:xfrm>
          <a:prstGeom prst="rect">
            <a:avLst/>
          </a:prstGeom>
          <a:solidFill>
            <a:srgbClr val="2B3693"/>
          </a:solidFill>
          <a:ln>
            <a:solidFill>
              <a:srgbClr val="28389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ADCF143-1DEA-4381-B1A9-98CD461AB63E}"/>
              </a:ext>
            </a:extLst>
          </p:cNvPr>
          <p:cNvSpPr/>
          <p:nvPr/>
        </p:nvSpPr>
        <p:spPr>
          <a:xfrm>
            <a:off x="4156" y="1115273"/>
            <a:ext cx="12192000" cy="45719"/>
          </a:xfrm>
          <a:prstGeom prst="rect">
            <a:avLst/>
          </a:prstGeom>
          <a:solidFill>
            <a:srgbClr val="9E1F40"/>
          </a:solidFill>
          <a:ln>
            <a:solidFill>
              <a:srgbClr val="A91D3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9986C82-9AE6-499E-B4BD-AFC3AC1604D5}"/>
              </a:ext>
            </a:extLst>
          </p:cNvPr>
          <p:cNvSpPr/>
          <p:nvPr/>
        </p:nvSpPr>
        <p:spPr>
          <a:xfrm>
            <a:off x="0" y="5924086"/>
            <a:ext cx="12192000" cy="9339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F96D4EFB-CFFB-4BE5-B21B-A7F9063C84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92" y="5990783"/>
            <a:ext cx="2138766" cy="962932"/>
          </a:xfrm>
          <a:prstGeom prst="rect">
            <a:avLst/>
          </a:prstGeom>
        </p:spPr>
      </p:pic>
      <p:sp>
        <p:nvSpPr>
          <p:cNvPr id="10" name="Title 9">
            <a:extLst>
              <a:ext uri="{FF2B5EF4-FFF2-40B4-BE49-F238E27FC236}">
                <a16:creationId xmlns:a16="http://schemas.microsoft.com/office/drawing/2014/main" id="{96F2E735-3E43-43DB-8099-D7830D99287F}"/>
              </a:ext>
            </a:extLst>
          </p:cNvPr>
          <p:cNvSpPr>
            <a:spLocks noGrp="1"/>
          </p:cNvSpPr>
          <p:nvPr>
            <p:ph type="title"/>
          </p:nvPr>
        </p:nvSpPr>
        <p:spPr>
          <a:xfrm>
            <a:off x="109777" y="70663"/>
            <a:ext cx="10515600" cy="948895"/>
          </a:xfrm>
        </p:spPr>
        <p:txBody>
          <a:bodyPr>
            <a:normAutofit/>
          </a:bodyPr>
          <a:lstStyle/>
          <a:p>
            <a:r>
              <a:rPr lang="en-US" dirty="0">
                <a:solidFill>
                  <a:schemeClr val="bg1"/>
                </a:solidFill>
                <a:latin typeface="Georgia Pro"/>
              </a:rPr>
              <a:t>Mastery Connect: Access Through Canvas</a:t>
            </a:r>
          </a:p>
        </p:txBody>
      </p:sp>
      <p:sp>
        <p:nvSpPr>
          <p:cNvPr id="11" name="Content Placeholder 10">
            <a:extLst>
              <a:ext uri="{FF2B5EF4-FFF2-40B4-BE49-F238E27FC236}">
                <a16:creationId xmlns:a16="http://schemas.microsoft.com/office/drawing/2014/main" id="{D1A35881-70C3-4CC5-967F-636EA118A76F}"/>
              </a:ext>
            </a:extLst>
          </p:cNvPr>
          <p:cNvSpPr>
            <a:spLocks noGrp="1"/>
          </p:cNvSpPr>
          <p:nvPr>
            <p:ph idx="1"/>
          </p:nvPr>
        </p:nvSpPr>
        <p:spPr>
          <a:xfrm>
            <a:off x="372331" y="1321151"/>
            <a:ext cx="11711985" cy="3199960"/>
          </a:xfrm>
        </p:spPr>
        <p:txBody>
          <a:bodyPr vert="horz" lIns="91440" tIns="45720" rIns="91440" bIns="45720" rtlCol="0" anchor="t">
            <a:normAutofit/>
          </a:bodyPr>
          <a:lstStyle/>
          <a:p>
            <a:endParaRPr lang="en-US">
              <a:solidFill>
                <a:srgbClr val="323130"/>
              </a:solidFill>
              <a:latin typeface="Georgia Pro"/>
              <a:cs typeface="Segoe UI"/>
            </a:endParaRPr>
          </a:p>
          <a:p>
            <a:pPr marL="0" indent="0">
              <a:buNone/>
            </a:pPr>
            <a:endParaRPr lang="en-US">
              <a:solidFill>
                <a:srgbClr val="323130"/>
              </a:solidFill>
              <a:latin typeface="Georgia Pro"/>
              <a:cs typeface="Segoe UI"/>
            </a:endParaRPr>
          </a:p>
          <a:p>
            <a:pPr marL="0" indent="0">
              <a:buNone/>
            </a:pPr>
            <a:endParaRPr lang="en-US">
              <a:cs typeface="Calibri" panose="020F0502020204030204"/>
            </a:endParaRPr>
          </a:p>
        </p:txBody>
      </p:sp>
      <p:pic>
        <p:nvPicPr>
          <p:cNvPr id="7" name="Picture 6">
            <a:extLst>
              <a:ext uri="{FF2B5EF4-FFF2-40B4-BE49-F238E27FC236}">
                <a16:creationId xmlns:a16="http://schemas.microsoft.com/office/drawing/2014/main" id="{A42AFA7B-FFA2-4A58-9791-31A3E69C0129}"/>
              </a:ext>
            </a:extLst>
          </p:cNvPr>
          <p:cNvPicPr>
            <a:picLocks noChangeAspect="1"/>
          </p:cNvPicPr>
          <p:nvPr/>
        </p:nvPicPr>
        <p:blipFill>
          <a:blip r:embed="rId4"/>
          <a:stretch>
            <a:fillRect/>
          </a:stretch>
        </p:blipFill>
        <p:spPr>
          <a:xfrm>
            <a:off x="2633729" y="1313508"/>
            <a:ext cx="5930721" cy="4412342"/>
          </a:xfrm>
          <a:prstGeom prst="rect">
            <a:avLst/>
          </a:prstGeom>
        </p:spPr>
      </p:pic>
    </p:spTree>
    <p:extLst>
      <p:ext uri="{BB962C8B-B14F-4D97-AF65-F5344CB8AC3E}">
        <p14:creationId xmlns:p14="http://schemas.microsoft.com/office/powerpoint/2010/main" val="2380018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D46952C-216A-4972-BA57-DD245535DFA7}"/>
              </a:ext>
            </a:extLst>
          </p:cNvPr>
          <p:cNvSpPr/>
          <p:nvPr/>
        </p:nvSpPr>
        <p:spPr>
          <a:xfrm>
            <a:off x="0" y="-4015"/>
            <a:ext cx="12192001" cy="1119288"/>
          </a:xfrm>
          <a:prstGeom prst="rect">
            <a:avLst/>
          </a:prstGeom>
          <a:solidFill>
            <a:srgbClr val="2B3693"/>
          </a:solidFill>
          <a:ln>
            <a:solidFill>
              <a:srgbClr val="28389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ADCF143-1DEA-4381-B1A9-98CD461AB63E}"/>
              </a:ext>
            </a:extLst>
          </p:cNvPr>
          <p:cNvSpPr/>
          <p:nvPr/>
        </p:nvSpPr>
        <p:spPr>
          <a:xfrm>
            <a:off x="4156" y="1115273"/>
            <a:ext cx="12192000" cy="45719"/>
          </a:xfrm>
          <a:prstGeom prst="rect">
            <a:avLst/>
          </a:prstGeom>
          <a:solidFill>
            <a:srgbClr val="9E1F40"/>
          </a:solidFill>
          <a:ln>
            <a:solidFill>
              <a:srgbClr val="A91D3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9986C82-9AE6-499E-B4BD-AFC3AC1604D5}"/>
              </a:ext>
            </a:extLst>
          </p:cNvPr>
          <p:cNvSpPr/>
          <p:nvPr/>
        </p:nvSpPr>
        <p:spPr>
          <a:xfrm>
            <a:off x="0" y="5924086"/>
            <a:ext cx="12192000" cy="9339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F96D4EFB-CFFB-4BE5-B21B-A7F9063C84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92" y="5990783"/>
            <a:ext cx="2138766" cy="962932"/>
          </a:xfrm>
          <a:prstGeom prst="rect">
            <a:avLst/>
          </a:prstGeom>
        </p:spPr>
      </p:pic>
      <p:sp>
        <p:nvSpPr>
          <p:cNvPr id="10" name="Title 9">
            <a:extLst>
              <a:ext uri="{FF2B5EF4-FFF2-40B4-BE49-F238E27FC236}">
                <a16:creationId xmlns:a16="http://schemas.microsoft.com/office/drawing/2014/main" id="{96F2E735-3E43-43DB-8099-D7830D99287F}"/>
              </a:ext>
            </a:extLst>
          </p:cNvPr>
          <p:cNvSpPr>
            <a:spLocks noGrp="1"/>
          </p:cNvSpPr>
          <p:nvPr>
            <p:ph type="title"/>
          </p:nvPr>
        </p:nvSpPr>
        <p:spPr>
          <a:xfrm>
            <a:off x="109777" y="70663"/>
            <a:ext cx="10515600" cy="948895"/>
          </a:xfrm>
        </p:spPr>
        <p:txBody>
          <a:bodyPr>
            <a:normAutofit/>
          </a:bodyPr>
          <a:lstStyle/>
          <a:p>
            <a:r>
              <a:rPr lang="en-US" dirty="0">
                <a:solidFill>
                  <a:schemeClr val="bg1"/>
                </a:solidFill>
                <a:latin typeface="Georgia Pro"/>
              </a:rPr>
              <a:t>Canvas Housekeeping</a:t>
            </a:r>
          </a:p>
        </p:txBody>
      </p:sp>
      <p:sp>
        <p:nvSpPr>
          <p:cNvPr id="11" name="Content Placeholder 10">
            <a:extLst>
              <a:ext uri="{FF2B5EF4-FFF2-40B4-BE49-F238E27FC236}">
                <a16:creationId xmlns:a16="http://schemas.microsoft.com/office/drawing/2014/main" id="{D1A35881-70C3-4CC5-967F-636EA118A76F}"/>
              </a:ext>
            </a:extLst>
          </p:cNvPr>
          <p:cNvSpPr>
            <a:spLocks noGrp="1"/>
          </p:cNvSpPr>
          <p:nvPr>
            <p:ph idx="1"/>
          </p:nvPr>
        </p:nvSpPr>
        <p:spPr>
          <a:xfrm>
            <a:off x="372331" y="1321151"/>
            <a:ext cx="11711985" cy="3199960"/>
          </a:xfrm>
        </p:spPr>
        <p:txBody>
          <a:bodyPr vert="horz" lIns="91440" tIns="45720" rIns="91440" bIns="45720" rtlCol="0" anchor="t">
            <a:normAutofit/>
          </a:bodyPr>
          <a:lstStyle/>
          <a:p>
            <a:endParaRPr lang="en-US">
              <a:solidFill>
                <a:srgbClr val="323130"/>
              </a:solidFill>
              <a:latin typeface="Georgia Pro"/>
              <a:cs typeface="Segoe UI"/>
            </a:endParaRPr>
          </a:p>
          <a:p>
            <a:pPr marL="0" indent="0">
              <a:buNone/>
            </a:pPr>
            <a:endParaRPr lang="en-US">
              <a:solidFill>
                <a:srgbClr val="323130"/>
              </a:solidFill>
              <a:latin typeface="Georgia Pro"/>
              <a:cs typeface="Segoe UI"/>
            </a:endParaRPr>
          </a:p>
          <a:p>
            <a:pPr marL="0" indent="0">
              <a:buNone/>
            </a:pPr>
            <a:endParaRPr lang="en-US">
              <a:cs typeface="Calibri" panose="020F0502020204030204"/>
            </a:endParaRPr>
          </a:p>
        </p:txBody>
      </p:sp>
      <p:graphicFrame>
        <p:nvGraphicFramePr>
          <p:cNvPr id="3" name="Diagram 2">
            <a:extLst>
              <a:ext uri="{FF2B5EF4-FFF2-40B4-BE49-F238E27FC236}">
                <a16:creationId xmlns:a16="http://schemas.microsoft.com/office/drawing/2014/main" id="{52100419-0136-4597-933C-B82ABF48F4B7}"/>
              </a:ext>
            </a:extLst>
          </p:cNvPr>
          <p:cNvGraphicFramePr/>
          <p:nvPr>
            <p:extLst>
              <p:ext uri="{D42A27DB-BD31-4B8C-83A1-F6EECF244321}">
                <p14:modId xmlns:p14="http://schemas.microsoft.com/office/powerpoint/2010/main" val="715691114"/>
              </p:ext>
            </p:extLst>
          </p:nvPr>
        </p:nvGraphicFramePr>
        <p:xfrm>
          <a:off x="1052312" y="1536379"/>
          <a:ext cx="10649262" cy="23083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77153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D46952C-216A-4972-BA57-DD245535DFA7}"/>
              </a:ext>
            </a:extLst>
          </p:cNvPr>
          <p:cNvSpPr/>
          <p:nvPr/>
        </p:nvSpPr>
        <p:spPr>
          <a:xfrm>
            <a:off x="0" y="-4015"/>
            <a:ext cx="12192001" cy="1119288"/>
          </a:xfrm>
          <a:prstGeom prst="rect">
            <a:avLst/>
          </a:prstGeom>
          <a:solidFill>
            <a:srgbClr val="2B3693"/>
          </a:solidFill>
          <a:ln>
            <a:solidFill>
              <a:srgbClr val="28389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ADCF143-1DEA-4381-B1A9-98CD461AB63E}"/>
              </a:ext>
            </a:extLst>
          </p:cNvPr>
          <p:cNvSpPr/>
          <p:nvPr/>
        </p:nvSpPr>
        <p:spPr>
          <a:xfrm>
            <a:off x="4156" y="1115273"/>
            <a:ext cx="12192000" cy="45719"/>
          </a:xfrm>
          <a:prstGeom prst="rect">
            <a:avLst/>
          </a:prstGeom>
          <a:solidFill>
            <a:srgbClr val="9E1F40"/>
          </a:solidFill>
          <a:ln>
            <a:solidFill>
              <a:srgbClr val="A91D3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9986C82-9AE6-499E-B4BD-AFC3AC1604D5}"/>
              </a:ext>
            </a:extLst>
          </p:cNvPr>
          <p:cNvSpPr/>
          <p:nvPr/>
        </p:nvSpPr>
        <p:spPr>
          <a:xfrm>
            <a:off x="0" y="5924086"/>
            <a:ext cx="12192000" cy="9339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F96D4EFB-CFFB-4BE5-B21B-A7F9063C84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92" y="5990783"/>
            <a:ext cx="2138766" cy="962932"/>
          </a:xfrm>
          <a:prstGeom prst="rect">
            <a:avLst/>
          </a:prstGeom>
        </p:spPr>
      </p:pic>
      <p:sp>
        <p:nvSpPr>
          <p:cNvPr id="10" name="Title 9">
            <a:extLst>
              <a:ext uri="{FF2B5EF4-FFF2-40B4-BE49-F238E27FC236}">
                <a16:creationId xmlns:a16="http://schemas.microsoft.com/office/drawing/2014/main" id="{96F2E735-3E43-43DB-8099-D7830D99287F}"/>
              </a:ext>
            </a:extLst>
          </p:cNvPr>
          <p:cNvSpPr>
            <a:spLocks noGrp="1"/>
          </p:cNvSpPr>
          <p:nvPr>
            <p:ph type="title"/>
          </p:nvPr>
        </p:nvSpPr>
        <p:spPr>
          <a:xfrm>
            <a:off x="109777" y="70663"/>
            <a:ext cx="10515600" cy="948895"/>
          </a:xfrm>
        </p:spPr>
        <p:txBody>
          <a:bodyPr>
            <a:normAutofit/>
          </a:bodyPr>
          <a:lstStyle/>
          <a:p>
            <a:r>
              <a:rPr lang="en-US" dirty="0">
                <a:solidFill>
                  <a:schemeClr val="bg1"/>
                </a:solidFill>
                <a:latin typeface="Georgia Pro"/>
              </a:rPr>
              <a:t>Mastery Connect: Creating Assessments</a:t>
            </a:r>
          </a:p>
        </p:txBody>
      </p:sp>
      <p:sp>
        <p:nvSpPr>
          <p:cNvPr id="11" name="Content Placeholder 10">
            <a:extLst>
              <a:ext uri="{FF2B5EF4-FFF2-40B4-BE49-F238E27FC236}">
                <a16:creationId xmlns:a16="http://schemas.microsoft.com/office/drawing/2014/main" id="{D1A35881-70C3-4CC5-967F-636EA118A76F}"/>
              </a:ext>
            </a:extLst>
          </p:cNvPr>
          <p:cNvSpPr>
            <a:spLocks noGrp="1"/>
          </p:cNvSpPr>
          <p:nvPr>
            <p:ph idx="1"/>
          </p:nvPr>
        </p:nvSpPr>
        <p:spPr>
          <a:xfrm>
            <a:off x="372331" y="1321151"/>
            <a:ext cx="11711985" cy="3199960"/>
          </a:xfrm>
        </p:spPr>
        <p:txBody>
          <a:bodyPr vert="horz" lIns="91440" tIns="45720" rIns="91440" bIns="45720" rtlCol="0" anchor="t">
            <a:normAutofit/>
          </a:bodyPr>
          <a:lstStyle/>
          <a:p>
            <a:endParaRPr lang="en-US" dirty="0">
              <a:solidFill>
                <a:srgbClr val="323130"/>
              </a:solidFill>
              <a:latin typeface="Georgia Pro"/>
              <a:cs typeface="Segoe UI"/>
            </a:endParaRPr>
          </a:p>
          <a:p>
            <a:pPr marL="0" indent="0">
              <a:buNone/>
            </a:pPr>
            <a:endParaRPr lang="en-US" dirty="0">
              <a:solidFill>
                <a:srgbClr val="323130"/>
              </a:solidFill>
              <a:latin typeface="Georgia Pro"/>
              <a:cs typeface="Segoe UI"/>
            </a:endParaRPr>
          </a:p>
          <a:p>
            <a:pPr marL="0" indent="0">
              <a:buNone/>
            </a:pPr>
            <a:endParaRPr lang="en-US" dirty="0">
              <a:cs typeface="Calibri" panose="020F0502020204030204"/>
            </a:endParaRPr>
          </a:p>
        </p:txBody>
      </p:sp>
      <p:graphicFrame>
        <p:nvGraphicFramePr>
          <p:cNvPr id="3" name="Diagram 2">
            <a:extLst>
              <a:ext uri="{FF2B5EF4-FFF2-40B4-BE49-F238E27FC236}">
                <a16:creationId xmlns:a16="http://schemas.microsoft.com/office/drawing/2014/main" id="{52100419-0136-4597-933C-B82ABF48F4B7}"/>
              </a:ext>
            </a:extLst>
          </p:cNvPr>
          <p:cNvGraphicFramePr/>
          <p:nvPr>
            <p:extLst>
              <p:ext uri="{D42A27DB-BD31-4B8C-83A1-F6EECF244321}">
                <p14:modId xmlns:p14="http://schemas.microsoft.com/office/powerpoint/2010/main" val="2537438166"/>
              </p:ext>
            </p:extLst>
          </p:nvPr>
        </p:nvGraphicFramePr>
        <p:xfrm>
          <a:off x="1052312" y="1536379"/>
          <a:ext cx="10649262" cy="23083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9CE99155-6C21-454F-BE1D-96399FAF3133}"/>
              </a:ext>
            </a:extLst>
          </p:cNvPr>
          <p:cNvPicPr>
            <a:picLocks noChangeAspect="1"/>
          </p:cNvPicPr>
          <p:nvPr/>
        </p:nvPicPr>
        <p:blipFill>
          <a:blip r:embed="rId9"/>
          <a:stretch>
            <a:fillRect/>
          </a:stretch>
        </p:blipFill>
        <p:spPr>
          <a:xfrm>
            <a:off x="669570" y="1321151"/>
            <a:ext cx="2991404" cy="4506282"/>
          </a:xfrm>
          <a:prstGeom prst="rect">
            <a:avLst/>
          </a:prstGeom>
        </p:spPr>
      </p:pic>
      <p:pic>
        <p:nvPicPr>
          <p:cNvPr id="6" name="Picture 5">
            <a:extLst>
              <a:ext uri="{FF2B5EF4-FFF2-40B4-BE49-F238E27FC236}">
                <a16:creationId xmlns:a16="http://schemas.microsoft.com/office/drawing/2014/main" id="{3BD975CA-2D73-40BF-8245-3E8BFF18C5DF}"/>
              </a:ext>
            </a:extLst>
          </p:cNvPr>
          <p:cNvPicPr>
            <a:picLocks noChangeAspect="1"/>
          </p:cNvPicPr>
          <p:nvPr/>
        </p:nvPicPr>
        <p:blipFill>
          <a:blip r:embed="rId10"/>
          <a:stretch>
            <a:fillRect/>
          </a:stretch>
        </p:blipFill>
        <p:spPr>
          <a:xfrm>
            <a:off x="4043716" y="1371039"/>
            <a:ext cx="7478714" cy="4374178"/>
          </a:xfrm>
          <a:prstGeom prst="rect">
            <a:avLst/>
          </a:prstGeom>
        </p:spPr>
      </p:pic>
      <p:sp>
        <p:nvSpPr>
          <p:cNvPr id="7" name="Flowchart: Connector 6">
            <a:extLst>
              <a:ext uri="{FF2B5EF4-FFF2-40B4-BE49-F238E27FC236}">
                <a16:creationId xmlns:a16="http://schemas.microsoft.com/office/drawing/2014/main" id="{4F6038CF-C7E8-44F2-AC92-962B3C83AD64}"/>
              </a:ext>
            </a:extLst>
          </p:cNvPr>
          <p:cNvSpPr/>
          <p:nvPr/>
        </p:nvSpPr>
        <p:spPr>
          <a:xfrm>
            <a:off x="669570" y="2991083"/>
            <a:ext cx="382742" cy="312348"/>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1</a:t>
            </a:r>
          </a:p>
        </p:txBody>
      </p:sp>
      <p:sp>
        <p:nvSpPr>
          <p:cNvPr id="14" name="Flowchart: Connector 13">
            <a:extLst>
              <a:ext uri="{FF2B5EF4-FFF2-40B4-BE49-F238E27FC236}">
                <a16:creationId xmlns:a16="http://schemas.microsoft.com/office/drawing/2014/main" id="{6B2576AC-7947-4419-9B05-D9C2C87C64A6}"/>
              </a:ext>
            </a:extLst>
          </p:cNvPr>
          <p:cNvSpPr/>
          <p:nvPr/>
        </p:nvSpPr>
        <p:spPr>
          <a:xfrm>
            <a:off x="1292049" y="1922213"/>
            <a:ext cx="382742" cy="312348"/>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2</a:t>
            </a:r>
          </a:p>
        </p:txBody>
      </p:sp>
      <p:sp>
        <p:nvSpPr>
          <p:cNvPr id="15" name="Flowchart: Connector 14">
            <a:extLst>
              <a:ext uri="{FF2B5EF4-FFF2-40B4-BE49-F238E27FC236}">
                <a16:creationId xmlns:a16="http://schemas.microsoft.com/office/drawing/2014/main" id="{D14A953D-1C85-4895-BD1A-2220F7123AA2}"/>
              </a:ext>
            </a:extLst>
          </p:cNvPr>
          <p:cNvSpPr/>
          <p:nvPr/>
        </p:nvSpPr>
        <p:spPr>
          <a:xfrm>
            <a:off x="4043716" y="5066424"/>
            <a:ext cx="382742" cy="312348"/>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3</a:t>
            </a:r>
          </a:p>
        </p:txBody>
      </p:sp>
      <p:sp>
        <p:nvSpPr>
          <p:cNvPr id="16" name="Flowchart: Connector 15">
            <a:extLst>
              <a:ext uri="{FF2B5EF4-FFF2-40B4-BE49-F238E27FC236}">
                <a16:creationId xmlns:a16="http://schemas.microsoft.com/office/drawing/2014/main" id="{4A28581C-7C15-4CD1-8957-C556A89CF8FA}"/>
              </a:ext>
            </a:extLst>
          </p:cNvPr>
          <p:cNvSpPr/>
          <p:nvPr/>
        </p:nvSpPr>
        <p:spPr>
          <a:xfrm>
            <a:off x="10326579" y="1928652"/>
            <a:ext cx="382742" cy="312348"/>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4</a:t>
            </a:r>
          </a:p>
        </p:txBody>
      </p:sp>
    </p:spTree>
    <p:extLst>
      <p:ext uri="{BB962C8B-B14F-4D97-AF65-F5344CB8AC3E}">
        <p14:creationId xmlns:p14="http://schemas.microsoft.com/office/powerpoint/2010/main" val="3894516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D46952C-216A-4972-BA57-DD245535DFA7}"/>
              </a:ext>
            </a:extLst>
          </p:cNvPr>
          <p:cNvSpPr/>
          <p:nvPr/>
        </p:nvSpPr>
        <p:spPr>
          <a:xfrm>
            <a:off x="0" y="-4015"/>
            <a:ext cx="12192001" cy="1119288"/>
          </a:xfrm>
          <a:prstGeom prst="rect">
            <a:avLst/>
          </a:prstGeom>
          <a:solidFill>
            <a:srgbClr val="2B3693"/>
          </a:solidFill>
          <a:ln>
            <a:solidFill>
              <a:srgbClr val="28389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ADCF143-1DEA-4381-B1A9-98CD461AB63E}"/>
              </a:ext>
            </a:extLst>
          </p:cNvPr>
          <p:cNvSpPr/>
          <p:nvPr/>
        </p:nvSpPr>
        <p:spPr>
          <a:xfrm>
            <a:off x="4156" y="1115273"/>
            <a:ext cx="12192000" cy="45719"/>
          </a:xfrm>
          <a:prstGeom prst="rect">
            <a:avLst/>
          </a:prstGeom>
          <a:solidFill>
            <a:srgbClr val="9E1F40"/>
          </a:solidFill>
          <a:ln>
            <a:solidFill>
              <a:srgbClr val="A91D3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9986C82-9AE6-499E-B4BD-AFC3AC1604D5}"/>
              </a:ext>
            </a:extLst>
          </p:cNvPr>
          <p:cNvSpPr/>
          <p:nvPr/>
        </p:nvSpPr>
        <p:spPr>
          <a:xfrm>
            <a:off x="0" y="5924086"/>
            <a:ext cx="12192000" cy="9339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F96D4EFB-CFFB-4BE5-B21B-A7F9063C84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92" y="5990783"/>
            <a:ext cx="2138766" cy="962932"/>
          </a:xfrm>
          <a:prstGeom prst="rect">
            <a:avLst/>
          </a:prstGeom>
        </p:spPr>
      </p:pic>
      <p:sp>
        <p:nvSpPr>
          <p:cNvPr id="10" name="Title 9">
            <a:extLst>
              <a:ext uri="{FF2B5EF4-FFF2-40B4-BE49-F238E27FC236}">
                <a16:creationId xmlns:a16="http://schemas.microsoft.com/office/drawing/2014/main" id="{96F2E735-3E43-43DB-8099-D7830D99287F}"/>
              </a:ext>
            </a:extLst>
          </p:cNvPr>
          <p:cNvSpPr>
            <a:spLocks noGrp="1"/>
          </p:cNvSpPr>
          <p:nvPr>
            <p:ph type="title"/>
          </p:nvPr>
        </p:nvSpPr>
        <p:spPr>
          <a:xfrm>
            <a:off x="109776" y="70663"/>
            <a:ext cx="11693017" cy="948895"/>
          </a:xfrm>
        </p:spPr>
        <p:txBody>
          <a:bodyPr>
            <a:normAutofit/>
          </a:bodyPr>
          <a:lstStyle/>
          <a:p>
            <a:r>
              <a:rPr lang="en-US" dirty="0">
                <a:solidFill>
                  <a:schemeClr val="bg1"/>
                </a:solidFill>
                <a:latin typeface="Georgia Pro"/>
              </a:rPr>
              <a:t>Mastery Connect: Reports</a:t>
            </a:r>
          </a:p>
        </p:txBody>
      </p:sp>
      <p:sp>
        <p:nvSpPr>
          <p:cNvPr id="11" name="Content Placeholder 10">
            <a:extLst>
              <a:ext uri="{FF2B5EF4-FFF2-40B4-BE49-F238E27FC236}">
                <a16:creationId xmlns:a16="http://schemas.microsoft.com/office/drawing/2014/main" id="{D1A35881-70C3-4CC5-967F-636EA118A76F}"/>
              </a:ext>
            </a:extLst>
          </p:cNvPr>
          <p:cNvSpPr>
            <a:spLocks noGrp="1"/>
          </p:cNvSpPr>
          <p:nvPr>
            <p:ph idx="1"/>
          </p:nvPr>
        </p:nvSpPr>
        <p:spPr>
          <a:xfrm rot="20145661">
            <a:off x="674986" y="1892644"/>
            <a:ext cx="3497769" cy="1648496"/>
          </a:xfrm>
        </p:spPr>
        <p:txBody>
          <a:bodyPr vert="horz" lIns="91440" tIns="45720" rIns="91440" bIns="45720" rtlCol="0" anchor="t">
            <a:normAutofit fontScale="62500" lnSpcReduction="20000"/>
          </a:bodyPr>
          <a:lstStyle/>
          <a:p>
            <a:endParaRPr lang="en-US" dirty="0">
              <a:solidFill>
                <a:srgbClr val="323130"/>
              </a:solidFill>
              <a:latin typeface="Georgia Pro"/>
              <a:cs typeface="Segoe UI"/>
            </a:endParaRPr>
          </a:p>
          <a:p>
            <a:pPr marL="0" indent="0">
              <a:buNone/>
            </a:pPr>
            <a:endParaRPr lang="en-US" dirty="0">
              <a:solidFill>
                <a:srgbClr val="323130"/>
              </a:solidFill>
              <a:latin typeface="Georgia Pro"/>
              <a:cs typeface="Segoe UI"/>
            </a:endParaRPr>
          </a:p>
          <a:p>
            <a:pPr marL="0" indent="0">
              <a:buNone/>
            </a:pPr>
            <a:r>
              <a:rPr lang="en-US" sz="7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Learn more…</a:t>
            </a:r>
          </a:p>
          <a:p>
            <a:pPr marL="0" indent="0">
              <a:buNone/>
            </a:pPr>
            <a:endParaRPr lang="en-US" dirty="0">
              <a:cs typeface="Calibri" panose="020F0502020204030204"/>
            </a:endParaRPr>
          </a:p>
        </p:txBody>
      </p:sp>
      <p:pic>
        <p:nvPicPr>
          <p:cNvPr id="4" name="Picture 3">
            <a:extLst>
              <a:ext uri="{FF2B5EF4-FFF2-40B4-BE49-F238E27FC236}">
                <a16:creationId xmlns:a16="http://schemas.microsoft.com/office/drawing/2014/main" id="{779DD45F-28C0-4EFD-9BD4-63B7F697D3E0}"/>
              </a:ext>
            </a:extLst>
          </p:cNvPr>
          <p:cNvPicPr>
            <a:picLocks noChangeAspect="1"/>
          </p:cNvPicPr>
          <p:nvPr/>
        </p:nvPicPr>
        <p:blipFill rotWithShape="1">
          <a:blip r:embed="rId4"/>
          <a:srcRect t="28092" b="7984"/>
          <a:stretch/>
        </p:blipFill>
        <p:spPr>
          <a:xfrm>
            <a:off x="6096000" y="1450144"/>
            <a:ext cx="5235262" cy="4184790"/>
          </a:xfrm>
          <a:prstGeom prst="rect">
            <a:avLst/>
          </a:prstGeom>
        </p:spPr>
      </p:pic>
      <p:pic>
        <p:nvPicPr>
          <p:cNvPr id="14" name="Picture 13">
            <a:extLst>
              <a:ext uri="{FF2B5EF4-FFF2-40B4-BE49-F238E27FC236}">
                <a16:creationId xmlns:a16="http://schemas.microsoft.com/office/drawing/2014/main" id="{CF3A5D10-51D4-4CA4-BE31-B957111070CB}"/>
              </a:ext>
            </a:extLst>
          </p:cNvPr>
          <p:cNvPicPr>
            <a:picLocks noChangeAspect="1"/>
          </p:cNvPicPr>
          <p:nvPr/>
        </p:nvPicPr>
        <p:blipFill>
          <a:blip r:embed="rId5"/>
          <a:stretch>
            <a:fillRect/>
          </a:stretch>
        </p:blipFill>
        <p:spPr>
          <a:xfrm rot="20140145">
            <a:off x="660781" y="3128534"/>
            <a:ext cx="4686094" cy="1607242"/>
          </a:xfrm>
          <a:prstGeom prst="rect">
            <a:avLst/>
          </a:prstGeom>
        </p:spPr>
      </p:pic>
    </p:spTree>
    <p:extLst>
      <p:ext uri="{BB962C8B-B14F-4D97-AF65-F5344CB8AC3E}">
        <p14:creationId xmlns:p14="http://schemas.microsoft.com/office/powerpoint/2010/main" val="3774924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D46952C-216A-4972-BA57-DD245535DFA7}"/>
              </a:ext>
            </a:extLst>
          </p:cNvPr>
          <p:cNvSpPr/>
          <p:nvPr/>
        </p:nvSpPr>
        <p:spPr>
          <a:xfrm>
            <a:off x="0" y="-4015"/>
            <a:ext cx="12192001" cy="1119288"/>
          </a:xfrm>
          <a:prstGeom prst="rect">
            <a:avLst/>
          </a:prstGeom>
          <a:solidFill>
            <a:srgbClr val="2B3693"/>
          </a:solidFill>
          <a:ln>
            <a:solidFill>
              <a:srgbClr val="28389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ADCF143-1DEA-4381-B1A9-98CD461AB63E}"/>
              </a:ext>
            </a:extLst>
          </p:cNvPr>
          <p:cNvSpPr/>
          <p:nvPr/>
        </p:nvSpPr>
        <p:spPr>
          <a:xfrm>
            <a:off x="4156" y="1115273"/>
            <a:ext cx="12192000" cy="45719"/>
          </a:xfrm>
          <a:prstGeom prst="rect">
            <a:avLst/>
          </a:prstGeom>
          <a:solidFill>
            <a:srgbClr val="9E1F40"/>
          </a:solidFill>
          <a:ln>
            <a:solidFill>
              <a:srgbClr val="A91D3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9986C82-9AE6-499E-B4BD-AFC3AC1604D5}"/>
              </a:ext>
            </a:extLst>
          </p:cNvPr>
          <p:cNvSpPr/>
          <p:nvPr/>
        </p:nvSpPr>
        <p:spPr>
          <a:xfrm>
            <a:off x="0" y="5924086"/>
            <a:ext cx="12192000" cy="9339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F96D4EFB-CFFB-4BE5-B21B-A7F9063C84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92" y="5990783"/>
            <a:ext cx="2138766" cy="962932"/>
          </a:xfrm>
          <a:prstGeom prst="rect">
            <a:avLst/>
          </a:prstGeom>
        </p:spPr>
      </p:pic>
      <p:sp>
        <p:nvSpPr>
          <p:cNvPr id="10" name="Title 9">
            <a:extLst>
              <a:ext uri="{FF2B5EF4-FFF2-40B4-BE49-F238E27FC236}">
                <a16:creationId xmlns:a16="http://schemas.microsoft.com/office/drawing/2014/main" id="{96F2E735-3E43-43DB-8099-D7830D99287F}"/>
              </a:ext>
            </a:extLst>
          </p:cNvPr>
          <p:cNvSpPr>
            <a:spLocks noGrp="1"/>
          </p:cNvSpPr>
          <p:nvPr>
            <p:ph type="title"/>
          </p:nvPr>
        </p:nvSpPr>
        <p:spPr>
          <a:xfrm>
            <a:off x="109776" y="70663"/>
            <a:ext cx="11974540" cy="948895"/>
          </a:xfrm>
        </p:spPr>
        <p:txBody>
          <a:bodyPr>
            <a:noAutofit/>
          </a:bodyPr>
          <a:lstStyle/>
          <a:p>
            <a:pPr algn="ctr"/>
            <a:r>
              <a:rPr lang="en-US" sz="3600" dirty="0">
                <a:solidFill>
                  <a:schemeClr val="bg1"/>
                </a:solidFill>
                <a:latin typeface="Georgia Pro"/>
              </a:rPr>
              <a:t>Sharing and Collaborating</a:t>
            </a:r>
          </a:p>
        </p:txBody>
      </p:sp>
      <p:sp>
        <p:nvSpPr>
          <p:cNvPr id="11" name="Content Placeholder 10">
            <a:extLst>
              <a:ext uri="{FF2B5EF4-FFF2-40B4-BE49-F238E27FC236}">
                <a16:creationId xmlns:a16="http://schemas.microsoft.com/office/drawing/2014/main" id="{D1A35881-70C3-4CC5-967F-636EA118A76F}"/>
              </a:ext>
            </a:extLst>
          </p:cNvPr>
          <p:cNvSpPr>
            <a:spLocks noGrp="1"/>
          </p:cNvSpPr>
          <p:nvPr>
            <p:ph idx="1"/>
          </p:nvPr>
        </p:nvSpPr>
        <p:spPr>
          <a:xfrm>
            <a:off x="372331" y="1321150"/>
            <a:ext cx="11711985" cy="4929433"/>
          </a:xfrm>
        </p:spPr>
        <p:txBody>
          <a:bodyPr vert="horz" lIns="91440" tIns="45720" rIns="91440" bIns="45720" rtlCol="0" anchor="t">
            <a:normAutofit/>
          </a:bodyPr>
          <a:lstStyle/>
          <a:p>
            <a:endParaRPr lang="en-US" dirty="0">
              <a:solidFill>
                <a:srgbClr val="323130"/>
              </a:solidFill>
              <a:latin typeface="Georgia Pro"/>
              <a:cs typeface="Segoe UI"/>
            </a:endParaRPr>
          </a:p>
          <a:p>
            <a:pPr marL="0" indent="0">
              <a:buNone/>
            </a:pPr>
            <a:endParaRPr lang="en-US" dirty="0">
              <a:solidFill>
                <a:srgbClr val="323130"/>
              </a:solidFill>
              <a:latin typeface="Georgia Pro"/>
              <a:cs typeface="Segoe UI"/>
            </a:endParaRPr>
          </a:p>
          <a:p>
            <a:pPr marL="0" indent="0">
              <a:buNone/>
            </a:pPr>
            <a:endParaRPr lang="en-US" dirty="0">
              <a:cs typeface="Calibri" panose="020F0502020204030204"/>
            </a:endParaRPr>
          </a:p>
        </p:txBody>
      </p:sp>
      <p:sp>
        <p:nvSpPr>
          <p:cNvPr id="14" name="TextBox 13">
            <a:extLst>
              <a:ext uri="{FF2B5EF4-FFF2-40B4-BE49-F238E27FC236}">
                <a16:creationId xmlns:a16="http://schemas.microsoft.com/office/drawing/2014/main" id="{540FD78B-D266-43AB-AF14-378C6538603D}"/>
              </a:ext>
            </a:extLst>
          </p:cNvPr>
          <p:cNvSpPr txBox="1"/>
          <p:nvPr/>
        </p:nvSpPr>
        <p:spPr>
          <a:xfrm>
            <a:off x="1146412" y="1942173"/>
            <a:ext cx="9512489" cy="2554545"/>
          </a:xfrm>
          <a:prstGeom prst="rect">
            <a:avLst/>
          </a:prstGeom>
          <a:noFill/>
        </p:spPr>
        <p:txBody>
          <a:bodyPr wrap="square" rtlCol="0">
            <a:spAutoFit/>
          </a:bodyPr>
          <a:lstStyle/>
          <a:p>
            <a:pPr algn="ctr"/>
            <a:r>
              <a:rPr lang="en-US" sz="3200" dirty="0">
                <a:latin typeface="Calibri" panose="020F0502020204030204" pitchFamily="34" charset="0"/>
                <a:ea typeface="Calibri" panose="020F0502020204030204" pitchFamily="34" charset="0"/>
                <a:cs typeface="Times New Roman" panose="02020603050405020304" pitchFamily="18" charset="0"/>
              </a:rPr>
              <a:t>Please share some thoughts about how you have (or might) use Mastery Connect in your classroom.</a:t>
            </a:r>
          </a:p>
          <a:p>
            <a:pPr algn="ct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3200" dirty="0">
                <a:latin typeface="Calibri" panose="020F0502020204030204" pitchFamily="34" charset="0"/>
                <a:ea typeface="Calibri" panose="020F0502020204030204" pitchFamily="34" charset="0"/>
                <a:cs typeface="Times New Roman" panose="02020603050405020304" pitchFamily="18" charset="0"/>
              </a:rPr>
              <a:t>What other Formative Assessments are currently working well?</a:t>
            </a:r>
          </a:p>
        </p:txBody>
      </p:sp>
    </p:spTree>
    <p:extLst>
      <p:ext uri="{BB962C8B-B14F-4D97-AF65-F5344CB8AC3E}">
        <p14:creationId xmlns:p14="http://schemas.microsoft.com/office/powerpoint/2010/main" val="791972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D46952C-216A-4972-BA57-DD245535DFA7}"/>
              </a:ext>
            </a:extLst>
          </p:cNvPr>
          <p:cNvSpPr/>
          <p:nvPr/>
        </p:nvSpPr>
        <p:spPr>
          <a:xfrm>
            <a:off x="0" y="-4015"/>
            <a:ext cx="12192001" cy="1119288"/>
          </a:xfrm>
          <a:prstGeom prst="rect">
            <a:avLst/>
          </a:prstGeom>
          <a:solidFill>
            <a:srgbClr val="2B3693"/>
          </a:solidFill>
          <a:ln>
            <a:solidFill>
              <a:srgbClr val="28389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ADCF143-1DEA-4381-B1A9-98CD461AB63E}"/>
              </a:ext>
            </a:extLst>
          </p:cNvPr>
          <p:cNvSpPr/>
          <p:nvPr/>
        </p:nvSpPr>
        <p:spPr>
          <a:xfrm>
            <a:off x="4156" y="1115273"/>
            <a:ext cx="12192000" cy="45719"/>
          </a:xfrm>
          <a:prstGeom prst="rect">
            <a:avLst/>
          </a:prstGeom>
          <a:solidFill>
            <a:srgbClr val="9E1F40"/>
          </a:solidFill>
          <a:ln>
            <a:solidFill>
              <a:srgbClr val="A91D3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9986C82-9AE6-499E-B4BD-AFC3AC1604D5}"/>
              </a:ext>
            </a:extLst>
          </p:cNvPr>
          <p:cNvSpPr/>
          <p:nvPr/>
        </p:nvSpPr>
        <p:spPr>
          <a:xfrm>
            <a:off x="0" y="5924086"/>
            <a:ext cx="12192000" cy="9339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F96D4EFB-CFFB-4BE5-B21B-A7F9063C84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92" y="5990783"/>
            <a:ext cx="2138766" cy="962932"/>
          </a:xfrm>
          <a:prstGeom prst="rect">
            <a:avLst/>
          </a:prstGeom>
        </p:spPr>
      </p:pic>
      <p:sp>
        <p:nvSpPr>
          <p:cNvPr id="10" name="Title 9">
            <a:extLst>
              <a:ext uri="{FF2B5EF4-FFF2-40B4-BE49-F238E27FC236}">
                <a16:creationId xmlns:a16="http://schemas.microsoft.com/office/drawing/2014/main" id="{96F2E735-3E43-43DB-8099-D7830D99287F}"/>
              </a:ext>
            </a:extLst>
          </p:cNvPr>
          <p:cNvSpPr>
            <a:spLocks noGrp="1"/>
          </p:cNvSpPr>
          <p:nvPr>
            <p:ph type="title"/>
          </p:nvPr>
        </p:nvSpPr>
        <p:spPr>
          <a:xfrm>
            <a:off x="109776" y="70663"/>
            <a:ext cx="11974540" cy="948895"/>
          </a:xfrm>
        </p:spPr>
        <p:txBody>
          <a:bodyPr>
            <a:noAutofit/>
          </a:bodyPr>
          <a:lstStyle/>
          <a:p>
            <a:pPr algn="ctr"/>
            <a:r>
              <a:rPr lang="en-US" sz="3600" dirty="0">
                <a:solidFill>
                  <a:schemeClr val="bg1"/>
                </a:solidFill>
                <a:latin typeface="Georgia Pro"/>
              </a:rPr>
              <a:t>Questions or Support</a:t>
            </a:r>
          </a:p>
        </p:txBody>
      </p:sp>
      <p:sp>
        <p:nvSpPr>
          <p:cNvPr id="11" name="Content Placeholder 10">
            <a:extLst>
              <a:ext uri="{FF2B5EF4-FFF2-40B4-BE49-F238E27FC236}">
                <a16:creationId xmlns:a16="http://schemas.microsoft.com/office/drawing/2014/main" id="{D1A35881-70C3-4CC5-967F-636EA118A76F}"/>
              </a:ext>
            </a:extLst>
          </p:cNvPr>
          <p:cNvSpPr>
            <a:spLocks noGrp="1"/>
          </p:cNvSpPr>
          <p:nvPr>
            <p:ph idx="1"/>
          </p:nvPr>
        </p:nvSpPr>
        <p:spPr>
          <a:xfrm>
            <a:off x="372331" y="1321150"/>
            <a:ext cx="11711985" cy="4929433"/>
          </a:xfrm>
        </p:spPr>
        <p:txBody>
          <a:bodyPr vert="horz" lIns="91440" tIns="45720" rIns="91440" bIns="45720" rtlCol="0" anchor="t">
            <a:normAutofit/>
          </a:bodyPr>
          <a:lstStyle/>
          <a:p>
            <a:endParaRPr lang="en-US" dirty="0">
              <a:solidFill>
                <a:srgbClr val="323130"/>
              </a:solidFill>
              <a:latin typeface="Georgia Pro"/>
              <a:cs typeface="Segoe UI"/>
            </a:endParaRPr>
          </a:p>
          <a:p>
            <a:pPr marL="0" indent="0">
              <a:buNone/>
            </a:pPr>
            <a:endParaRPr lang="en-US" dirty="0">
              <a:solidFill>
                <a:srgbClr val="323130"/>
              </a:solidFill>
              <a:latin typeface="Georgia Pro"/>
              <a:cs typeface="Segoe UI"/>
            </a:endParaRPr>
          </a:p>
          <a:p>
            <a:pPr marL="0" indent="0">
              <a:buNone/>
            </a:pPr>
            <a:endParaRPr lang="en-US" dirty="0">
              <a:cs typeface="Calibri" panose="020F0502020204030204"/>
            </a:endParaRPr>
          </a:p>
        </p:txBody>
      </p:sp>
      <p:pic>
        <p:nvPicPr>
          <p:cNvPr id="4" name="Picture 3" descr="A picture containing text&#10;&#10;Description automatically generated">
            <a:extLst>
              <a:ext uri="{FF2B5EF4-FFF2-40B4-BE49-F238E27FC236}">
                <a16:creationId xmlns:a16="http://schemas.microsoft.com/office/drawing/2014/main" id="{8FFEF420-D3C1-49CD-81AD-062ADFB2B5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2401" y="1765081"/>
            <a:ext cx="3790950" cy="3463478"/>
          </a:xfrm>
          <a:prstGeom prst="rect">
            <a:avLst/>
          </a:prstGeom>
        </p:spPr>
      </p:pic>
      <p:sp>
        <p:nvSpPr>
          <p:cNvPr id="5" name="TextBox 4">
            <a:extLst>
              <a:ext uri="{FF2B5EF4-FFF2-40B4-BE49-F238E27FC236}">
                <a16:creationId xmlns:a16="http://schemas.microsoft.com/office/drawing/2014/main" id="{8357179F-6CFA-4452-9E5F-5C49D2CB77AF}"/>
              </a:ext>
            </a:extLst>
          </p:cNvPr>
          <p:cNvSpPr txBox="1"/>
          <p:nvPr/>
        </p:nvSpPr>
        <p:spPr>
          <a:xfrm>
            <a:off x="6511791" y="2853177"/>
            <a:ext cx="5035353" cy="769441"/>
          </a:xfrm>
          <a:prstGeom prst="rect">
            <a:avLst/>
          </a:prstGeom>
          <a:noFill/>
        </p:spPr>
        <p:txBody>
          <a:bodyPr wrap="none" rtlCol="0">
            <a:spAutoFit/>
          </a:bodyPr>
          <a:lstStyle/>
          <a:p>
            <a:r>
              <a:rPr lang="en-US" sz="4400" dirty="0">
                <a:solidFill>
                  <a:srgbClr val="2B3693"/>
                </a:solidFill>
                <a:hlinkClick r:id="rId5"/>
              </a:rPr>
              <a:t>www.jc-tn.net/techy</a:t>
            </a:r>
            <a:r>
              <a:rPr lang="en-US" sz="4400" dirty="0">
                <a:solidFill>
                  <a:srgbClr val="2B3693"/>
                </a:solidFill>
              </a:rPr>
              <a:t> </a:t>
            </a:r>
          </a:p>
        </p:txBody>
      </p:sp>
    </p:spTree>
    <p:extLst>
      <p:ext uri="{BB962C8B-B14F-4D97-AF65-F5344CB8AC3E}">
        <p14:creationId xmlns:p14="http://schemas.microsoft.com/office/powerpoint/2010/main" val="1380992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D46952C-216A-4972-BA57-DD245535DFA7}"/>
              </a:ext>
            </a:extLst>
          </p:cNvPr>
          <p:cNvSpPr/>
          <p:nvPr/>
        </p:nvSpPr>
        <p:spPr>
          <a:xfrm>
            <a:off x="0" y="-4015"/>
            <a:ext cx="12192001" cy="1119288"/>
          </a:xfrm>
          <a:prstGeom prst="rect">
            <a:avLst/>
          </a:prstGeom>
          <a:solidFill>
            <a:srgbClr val="2B3693"/>
          </a:solidFill>
          <a:ln>
            <a:solidFill>
              <a:srgbClr val="28389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ADCF143-1DEA-4381-B1A9-98CD461AB63E}"/>
              </a:ext>
            </a:extLst>
          </p:cNvPr>
          <p:cNvSpPr/>
          <p:nvPr/>
        </p:nvSpPr>
        <p:spPr>
          <a:xfrm>
            <a:off x="4156" y="1115273"/>
            <a:ext cx="12192000" cy="45719"/>
          </a:xfrm>
          <a:prstGeom prst="rect">
            <a:avLst/>
          </a:prstGeom>
          <a:solidFill>
            <a:srgbClr val="9E1F40"/>
          </a:solidFill>
          <a:ln>
            <a:solidFill>
              <a:srgbClr val="A91D3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9986C82-9AE6-499E-B4BD-AFC3AC1604D5}"/>
              </a:ext>
            </a:extLst>
          </p:cNvPr>
          <p:cNvSpPr/>
          <p:nvPr/>
        </p:nvSpPr>
        <p:spPr>
          <a:xfrm>
            <a:off x="0" y="5924086"/>
            <a:ext cx="12192000" cy="9339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F96D4EFB-CFFB-4BE5-B21B-A7F9063C84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92" y="5990783"/>
            <a:ext cx="2138766" cy="962932"/>
          </a:xfrm>
          <a:prstGeom prst="rect">
            <a:avLst/>
          </a:prstGeom>
        </p:spPr>
      </p:pic>
      <p:sp>
        <p:nvSpPr>
          <p:cNvPr id="10" name="Title 9">
            <a:extLst>
              <a:ext uri="{FF2B5EF4-FFF2-40B4-BE49-F238E27FC236}">
                <a16:creationId xmlns:a16="http://schemas.microsoft.com/office/drawing/2014/main" id="{96F2E735-3E43-43DB-8099-D7830D99287F}"/>
              </a:ext>
            </a:extLst>
          </p:cNvPr>
          <p:cNvSpPr>
            <a:spLocks noGrp="1"/>
          </p:cNvSpPr>
          <p:nvPr>
            <p:ph type="title"/>
          </p:nvPr>
        </p:nvSpPr>
        <p:spPr>
          <a:xfrm>
            <a:off x="109776" y="70663"/>
            <a:ext cx="11230071" cy="948895"/>
          </a:xfrm>
        </p:spPr>
        <p:txBody>
          <a:bodyPr>
            <a:normAutofit fontScale="90000"/>
          </a:bodyPr>
          <a:lstStyle/>
          <a:p>
            <a:r>
              <a:rPr lang="en-US" dirty="0">
                <a:solidFill>
                  <a:schemeClr val="bg1"/>
                </a:solidFill>
                <a:latin typeface="Georgia Pro"/>
              </a:rPr>
              <a:t>Agenda – November 30, 2021: 5</a:t>
            </a:r>
            <a:r>
              <a:rPr lang="en-US" baseline="30000" dirty="0">
                <a:solidFill>
                  <a:schemeClr val="bg1"/>
                </a:solidFill>
                <a:latin typeface="Georgia Pro"/>
              </a:rPr>
              <a:t>th</a:t>
            </a:r>
            <a:r>
              <a:rPr lang="en-US" dirty="0">
                <a:solidFill>
                  <a:schemeClr val="bg1"/>
                </a:solidFill>
                <a:latin typeface="Georgia Pro"/>
              </a:rPr>
              <a:t> Grade Sci/SS</a:t>
            </a:r>
          </a:p>
        </p:txBody>
      </p:sp>
      <p:sp>
        <p:nvSpPr>
          <p:cNvPr id="11" name="Content Placeholder 10">
            <a:extLst>
              <a:ext uri="{FF2B5EF4-FFF2-40B4-BE49-F238E27FC236}">
                <a16:creationId xmlns:a16="http://schemas.microsoft.com/office/drawing/2014/main" id="{D1A35881-70C3-4CC5-967F-636EA118A76F}"/>
              </a:ext>
            </a:extLst>
          </p:cNvPr>
          <p:cNvSpPr>
            <a:spLocks noGrp="1"/>
          </p:cNvSpPr>
          <p:nvPr>
            <p:ph idx="1"/>
          </p:nvPr>
        </p:nvSpPr>
        <p:spPr>
          <a:xfrm>
            <a:off x="372331" y="1321151"/>
            <a:ext cx="11711985" cy="3199960"/>
          </a:xfrm>
        </p:spPr>
        <p:txBody>
          <a:bodyPr vert="horz" lIns="91440" tIns="45720" rIns="91440" bIns="45720" rtlCol="0" anchor="t">
            <a:normAutofit/>
          </a:bodyPr>
          <a:lstStyle/>
          <a:p>
            <a:endParaRPr lang="en-US" dirty="0">
              <a:solidFill>
                <a:srgbClr val="323130"/>
              </a:solidFill>
              <a:latin typeface="Georgia Pro"/>
              <a:cs typeface="Segoe UI"/>
            </a:endParaRPr>
          </a:p>
          <a:p>
            <a:pPr marL="0" indent="0">
              <a:buNone/>
            </a:pPr>
            <a:endParaRPr lang="en-US" dirty="0">
              <a:solidFill>
                <a:srgbClr val="323130"/>
              </a:solidFill>
              <a:latin typeface="Georgia Pro"/>
              <a:cs typeface="Segoe UI"/>
            </a:endParaRPr>
          </a:p>
          <a:p>
            <a:pPr marL="0" indent="0">
              <a:buNone/>
            </a:pPr>
            <a:endParaRPr lang="en-US" dirty="0">
              <a:cs typeface="Calibri" panose="020F0502020204030204"/>
            </a:endParaRPr>
          </a:p>
        </p:txBody>
      </p:sp>
      <p:sp>
        <p:nvSpPr>
          <p:cNvPr id="14" name="TextBox 13">
            <a:extLst>
              <a:ext uri="{FF2B5EF4-FFF2-40B4-BE49-F238E27FC236}">
                <a16:creationId xmlns:a16="http://schemas.microsoft.com/office/drawing/2014/main" id="{6DBDF6B0-C627-41EE-9A0A-6C7DB16BF2EE}"/>
              </a:ext>
            </a:extLst>
          </p:cNvPr>
          <p:cNvSpPr txBox="1"/>
          <p:nvPr/>
        </p:nvSpPr>
        <p:spPr>
          <a:xfrm>
            <a:off x="204716" y="1457658"/>
            <a:ext cx="11614953" cy="4031873"/>
          </a:xfrm>
          <a:prstGeom prst="rect">
            <a:avLst/>
          </a:prstGeom>
          <a:noFill/>
        </p:spPr>
        <p:txBody>
          <a:bodyPr wrap="square">
            <a:spAutoFit/>
          </a:bodyPr>
          <a:lstStyle/>
          <a:p>
            <a:pPr marL="514350" indent="-514350" algn="l" rtl="0" fontAlgn="base">
              <a:buAutoNum type="arabicPeriod"/>
            </a:pPr>
            <a:r>
              <a:rPr lang="en-US" sz="3200" b="0" i="0" dirty="0">
                <a:solidFill>
                  <a:srgbClr val="000000"/>
                </a:solidFill>
                <a:effectLst/>
                <a:latin typeface="Helvetica" panose="020B0604020202020204" pitchFamily="34" charset="0"/>
              </a:rPr>
              <a:t>Agenda</a:t>
            </a:r>
          </a:p>
          <a:p>
            <a:pPr marL="514350" indent="-514350" algn="l" rtl="0" fontAlgn="base">
              <a:buAutoNum type="arabicPeriod"/>
            </a:pPr>
            <a:r>
              <a:rPr lang="en-US" sz="3200" dirty="0">
                <a:solidFill>
                  <a:srgbClr val="000000"/>
                </a:solidFill>
                <a:latin typeface="Helvetica" panose="020B0604020202020204" pitchFamily="34" charset="0"/>
              </a:rPr>
              <a:t>Review: Teams, </a:t>
            </a:r>
            <a:r>
              <a:rPr lang="en-US" sz="3200" b="0" i="0" dirty="0">
                <a:solidFill>
                  <a:srgbClr val="000000"/>
                </a:solidFill>
                <a:effectLst/>
                <a:latin typeface="Helvetica" panose="020B0604020202020204" pitchFamily="34" charset="0"/>
              </a:rPr>
              <a:t>Core 4 Values, Norms &amp; Expectations </a:t>
            </a:r>
          </a:p>
          <a:p>
            <a:pPr marL="514350" indent="-514350" algn="l" rtl="0" fontAlgn="base">
              <a:buAutoNum type="arabicPeriod"/>
            </a:pPr>
            <a:r>
              <a:rPr lang="en-US" sz="3200" dirty="0">
                <a:solidFill>
                  <a:srgbClr val="000000"/>
                </a:solidFill>
                <a:latin typeface="Helvetica" panose="020B0604020202020204" pitchFamily="34" charset="0"/>
              </a:rPr>
              <a:t>Ice Breaker: Two Truths and a Lie</a:t>
            </a:r>
          </a:p>
          <a:p>
            <a:pPr marL="514350" indent="-514350" algn="l" rtl="0" fontAlgn="base">
              <a:buAutoNum type="arabicPeriod"/>
            </a:pPr>
            <a:r>
              <a:rPr lang="en-US" sz="3200" dirty="0">
                <a:solidFill>
                  <a:srgbClr val="000000"/>
                </a:solidFill>
                <a:latin typeface="Helvetica" panose="020B0604020202020204" pitchFamily="34" charset="0"/>
              </a:rPr>
              <a:t>Mastery Connect Benchmark &amp; Formative Assessments</a:t>
            </a:r>
          </a:p>
          <a:p>
            <a:pPr marL="514350" indent="-514350" algn="l" rtl="0" fontAlgn="base">
              <a:buAutoNum type="arabicPeriod"/>
            </a:pPr>
            <a:r>
              <a:rPr lang="en-US" sz="3200" dirty="0">
                <a:solidFill>
                  <a:srgbClr val="000000"/>
                </a:solidFill>
                <a:latin typeface="Helvetica" panose="020B0604020202020204" pitchFamily="34" charset="0"/>
              </a:rPr>
              <a:t>Mastery Connect Reports</a:t>
            </a:r>
          </a:p>
          <a:p>
            <a:pPr marL="514350" indent="-514350" algn="l" rtl="0" fontAlgn="base">
              <a:buAutoNum type="arabicPeriod"/>
            </a:pPr>
            <a:r>
              <a:rPr lang="en-US" sz="3200" dirty="0">
                <a:solidFill>
                  <a:srgbClr val="000000"/>
                </a:solidFill>
                <a:latin typeface="Helvetica" panose="020B0604020202020204" pitchFamily="34" charset="0"/>
              </a:rPr>
              <a:t>Mastery Connect Resources</a:t>
            </a:r>
          </a:p>
          <a:p>
            <a:pPr marL="514350" indent="-514350" algn="l" rtl="0" fontAlgn="base">
              <a:buAutoNum type="arabicPeriod"/>
            </a:pPr>
            <a:r>
              <a:rPr lang="en-US" sz="3200" dirty="0">
                <a:solidFill>
                  <a:srgbClr val="000000"/>
                </a:solidFill>
                <a:latin typeface="Helvetica" panose="020B0604020202020204" pitchFamily="34" charset="0"/>
              </a:rPr>
              <a:t>Sharing and Collaborating</a:t>
            </a:r>
          </a:p>
          <a:p>
            <a:pPr marL="514350" indent="-514350" algn="l" rtl="0" fontAlgn="base">
              <a:buAutoNum type="arabicPeriod"/>
            </a:pPr>
            <a:endParaRPr lang="en-US" sz="3200" b="0" i="0" dirty="0">
              <a:solidFill>
                <a:srgbClr val="000000"/>
              </a:solidFill>
              <a:effectLst/>
              <a:latin typeface="Helvetica" panose="020B0604020202020204" pitchFamily="34" charset="0"/>
            </a:endParaRPr>
          </a:p>
        </p:txBody>
      </p:sp>
    </p:spTree>
    <p:extLst>
      <p:ext uri="{BB962C8B-B14F-4D97-AF65-F5344CB8AC3E}">
        <p14:creationId xmlns:p14="http://schemas.microsoft.com/office/powerpoint/2010/main" val="2776621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7FC16E-4962-446E-9D9D-944FFC2CC22F}"/>
              </a:ext>
            </a:extLst>
          </p:cNvPr>
          <p:cNvSpPr>
            <a:spLocks noGrp="1"/>
          </p:cNvSpPr>
          <p:nvPr>
            <p:ph type="title"/>
          </p:nvPr>
        </p:nvSpPr>
        <p:spPr/>
        <p:txBody>
          <a:bodyPr/>
          <a:lstStyle/>
          <a:p>
            <a:r>
              <a:rPr lang="en-US">
                <a:cs typeface="Segoe UI"/>
              </a:rPr>
              <a:t>Using TEAMS: Reminders </a:t>
            </a:r>
            <a:endParaRPr lang="en-US" b="0">
              <a:ea typeface="+mj-lt"/>
              <a:cs typeface="+mj-lt"/>
            </a:endParaRPr>
          </a:p>
          <a:p>
            <a:endParaRPr lang="en-US"/>
          </a:p>
        </p:txBody>
      </p:sp>
      <p:sp>
        <p:nvSpPr>
          <p:cNvPr id="10" name="Rectangle 9">
            <a:extLst>
              <a:ext uri="{FF2B5EF4-FFF2-40B4-BE49-F238E27FC236}">
                <a16:creationId xmlns:a16="http://schemas.microsoft.com/office/drawing/2014/main" id="{77DBFDDE-78C7-4838-B5B4-6859C9BCCDD8}"/>
              </a:ext>
            </a:extLst>
          </p:cNvPr>
          <p:cNvSpPr/>
          <p:nvPr/>
        </p:nvSpPr>
        <p:spPr>
          <a:xfrm>
            <a:off x="1691640" y="5715000"/>
            <a:ext cx="8138160" cy="923330"/>
          </a:xfrm>
          <a:prstGeom prst="rect">
            <a:avLst/>
          </a:prstGeom>
        </p:spPr>
        <p:txBody>
          <a:bodyPr wrap="square">
            <a:spAutoFit/>
          </a:bodyPr>
          <a:lstStyle/>
          <a:p>
            <a:pPr marL="285750" indent="-285750">
              <a:buFont typeface="Wingdings" panose="05000000000000000000" pitchFamily="2" charset="2"/>
              <a:buChar char="ü"/>
            </a:pPr>
            <a:r>
              <a:rPr lang="en-US">
                <a:solidFill>
                  <a:schemeClr val="accent1"/>
                </a:solidFill>
                <a:latin typeface="Segoe UI Semibold" panose="020B0702040204020203" pitchFamily="34" charset="0"/>
                <a:cs typeface="Segoe UI Semibold" panose="020B0702040204020203" pitchFamily="34" charset="0"/>
              </a:rPr>
              <a:t>Ensure the volume is turned up on your computer.</a:t>
            </a:r>
          </a:p>
          <a:p>
            <a:pPr marL="285750" indent="-285750">
              <a:buFont typeface="Wingdings" panose="05000000000000000000" pitchFamily="2" charset="2"/>
              <a:buChar char="ü"/>
            </a:pPr>
            <a:r>
              <a:rPr lang="en-US">
                <a:solidFill>
                  <a:schemeClr val="accent1"/>
                </a:solidFill>
                <a:latin typeface="Segoe UI Semibold" panose="020B0702040204020203" pitchFamily="34" charset="0"/>
                <a:cs typeface="Segoe UI Semibold" panose="020B0702040204020203" pitchFamily="34" charset="0"/>
              </a:rPr>
              <a:t>Mute your volume when not speaking (to minimize background noise).</a:t>
            </a:r>
          </a:p>
          <a:p>
            <a:pPr marL="285750" indent="-285750">
              <a:buFont typeface="Wingdings" panose="05000000000000000000" pitchFamily="2" charset="2"/>
              <a:buChar char="ü"/>
            </a:pPr>
            <a:r>
              <a:rPr lang="en-US">
                <a:solidFill>
                  <a:schemeClr val="accent1"/>
                </a:solidFill>
                <a:latin typeface="Segoe UI Semibold" panose="020B0702040204020203" pitchFamily="34" charset="0"/>
                <a:cs typeface="Segoe UI Semibold" panose="020B0702040204020203" pitchFamily="34" charset="0"/>
              </a:rPr>
              <a:t>Use chat and unmute to comment and ask questions.</a:t>
            </a:r>
          </a:p>
        </p:txBody>
      </p:sp>
      <p:sp>
        <p:nvSpPr>
          <p:cNvPr id="16" name="TextBox 15">
            <a:extLst>
              <a:ext uri="{FF2B5EF4-FFF2-40B4-BE49-F238E27FC236}">
                <a16:creationId xmlns:a16="http://schemas.microsoft.com/office/drawing/2014/main" id="{8AC2469B-36FF-478A-ACAB-70D40C0BC1E0}"/>
              </a:ext>
            </a:extLst>
          </p:cNvPr>
          <p:cNvSpPr txBox="1"/>
          <p:nvPr/>
        </p:nvSpPr>
        <p:spPr>
          <a:xfrm>
            <a:off x="5834287" y="359776"/>
            <a:ext cx="830281" cy="523220"/>
          </a:xfrm>
          <a:prstGeom prst="rect">
            <a:avLst/>
          </a:prstGeom>
          <a:noFill/>
        </p:spPr>
        <p:txBody>
          <a:bodyPr wrap="square" rtlCol="0" anchor="t">
            <a:spAutoFit/>
          </a:bodyPr>
          <a:lstStyle/>
          <a:p>
            <a:pPr algn="ctr"/>
            <a:r>
              <a:rPr lang="en-US" sz="1400" b="1">
                <a:solidFill>
                  <a:schemeClr val="accent4"/>
                </a:solidFill>
                <a:latin typeface="+mj-lt"/>
                <a:cs typeface="Arial"/>
              </a:rPr>
              <a:t>Chat feature</a:t>
            </a:r>
          </a:p>
        </p:txBody>
      </p:sp>
      <p:sp>
        <p:nvSpPr>
          <p:cNvPr id="20" name="TextBox 19">
            <a:extLst>
              <a:ext uri="{FF2B5EF4-FFF2-40B4-BE49-F238E27FC236}">
                <a16:creationId xmlns:a16="http://schemas.microsoft.com/office/drawing/2014/main" id="{043E4D0A-35DA-4544-9B81-9DC8953F2D8F}"/>
              </a:ext>
            </a:extLst>
          </p:cNvPr>
          <p:cNvSpPr txBox="1"/>
          <p:nvPr/>
        </p:nvSpPr>
        <p:spPr>
          <a:xfrm>
            <a:off x="9726935" y="5815275"/>
            <a:ext cx="830281" cy="523220"/>
          </a:xfrm>
          <a:prstGeom prst="rect">
            <a:avLst/>
          </a:prstGeom>
          <a:noFill/>
        </p:spPr>
        <p:txBody>
          <a:bodyPr wrap="square" rtlCol="0" anchor="t">
            <a:spAutoFit/>
          </a:bodyPr>
          <a:lstStyle/>
          <a:p>
            <a:pPr algn="ctr"/>
            <a:r>
              <a:rPr lang="en-US" sz="1400" b="1">
                <a:solidFill>
                  <a:schemeClr val="accent4"/>
                </a:solidFill>
                <a:latin typeface="+mj-lt"/>
                <a:cs typeface="Arial"/>
              </a:rPr>
              <a:t>Volume control</a:t>
            </a:r>
          </a:p>
        </p:txBody>
      </p:sp>
      <p:pic>
        <p:nvPicPr>
          <p:cNvPr id="2" name="Picture 3">
            <a:extLst>
              <a:ext uri="{FF2B5EF4-FFF2-40B4-BE49-F238E27FC236}">
                <a16:creationId xmlns:a16="http://schemas.microsoft.com/office/drawing/2014/main" id="{0938C26A-410A-4F32-9085-923BBD439818}"/>
              </a:ext>
            </a:extLst>
          </p:cNvPr>
          <p:cNvPicPr>
            <a:picLocks noChangeAspect="1"/>
          </p:cNvPicPr>
          <p:nvPr/>
        </p:nvPicPr>
        <p:blipFill>
          <a:blip r:embed="rId3"/>
          <a:stretch>
            <a:fillRect/>
          </a:stretch>
        </p:blipFill>
        <p:spPr>
          <a:xfrm>
            <a:off x="1815544" y="1060858"/>
            <a:ext cx="8516316" cy="4565219"/>
          </a:xfrm>
          <a:prstGeom prst="rect">
            <a:avLst/>
          </a:prstGeom>
        </p:spPr>
      </p:pic>
      <p:pic>
        <p:nvPicPr>
          <p:cNvPr id="8" name="Picture 3" descr="A picture containing drawing&#10;&#10;Description generated with very high confidence">
            <a:extLst>
              <a:ext uri="{FF2B5EF4-FFF2-40B4-BE49-F238E27FC236}">
                <a16:creationId xmlns:a16="http://schemas.microsoft.com/office/drawing/2014/main" id="{D4A16168-E08E-40F4-8B17-BA13E09EA70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574591" y="1892009"/>
            <a:ext cx="2917134" cy="2917134"/>
          </a:xfrm>
          <a:prstGeom prst="rect">
            <a:avLst/>
          </a:prstGeom>
        </p:spPr>
      </p:pic>
      <p:cxnSp>
        <p:nvCxnSpPr>
          <p:cNvPr id="30" name="Straight Arrow Connector 29">
            <a:extLst>
              <a:ext uri="{FF2B5EF4-FFF2-40B4-BE49-F238E27FC236}">
                <a16:creationId xmlns:a16="http://schemas.microsoft.com/office/drawing/2014/main" id="{39A7BEDC-7362-4A24-8570-0F6AEDDFA972}"/>
              </a:ext>
            </a:extLst>
          </p:cNvPr>
          <p:cNvCxnSpPr>
            <a:cxnSpLocks/>
          </p:cNvCxnSpPr>
          <p:nvPr/>
        </p:nvCxnSpPr>
        <p:spPr bwMode="auto">
          <a:xfrm>
            <a:off x="6732663" y="699225"/>
            <a:ext cx="266688" cy="611665"/>
          </a:xfrm>
          <a:prstGeom prst="straightConnector1">
            <a:avLst/>
          </a:prstGeom>
          <a:ln>
            <a:headEnd type="none" w="med" len="med"/>
            <a:tailEnd type="triangle"/>
          </a:ln>
        </p:spPr>
        <p:style>
          <a:lnRef idx="3">
            <a:schemeClr val="accent4"/>
          </a:lnRef>
          <a:fillRef idx="0">
            <a:schemeClr val="accent4"/>
          </a:fillRef>
          <a:effectRef idx="2">
            <a:schemeClr val="accent4"/>
          </a:effectRef>
          <a:fontRef idx="minor">
            <a:schemeClr val="tx1"/>
          </a:fontRef>
        </p:style>
      </p:cxnSp>
      <p:sp>
        <p:nvSpPr>
          <p:cNvPr id="12" name="TextBox 11">
            <a:extLst>
              <a:ext uri="{FF2B5EF4-FFF2-40B4-BE49-F238E27FC236}">
                <a16:creationId xmlns:a16="http://schemas.microsoft.com/office/drawing/2014/main" id="{ED387DCF-5A3A-4B64-8F13-3EFEA3C7B364}"/>
              </a:ext>
            </a:extLst>
          </p:cNvPr>
          <p:cNvSpPr txBox="1"/>
          <p:nvPr/>
        </p:nvSpPr>
        <p:spPr>
          <a:xfrm>
            <a:off x="8505987" y="2908932"/>
            <a:ext cx="1318591" cy="738664"/>
          </a:xfrm>
          <a:prstGeom prst="rect">
            <a:avLst/>
          </a:prstGeom>
          <a:noFill/>
        </p:spPr>
        <p:txBody>
          <a:bodyPr wrap="square" rtlCol="0" anchor="t">
            <a:spAutoFit/>
          </a:bodyPr>
          <a:lstStyle/>
          <a:p>
            <a:pPr algn="ctr"/>
            <a:r>
              <a:rPr lang="en-US" sz="1400" b="1">
                <a:solidFill>
                  <a:schemeClr val="accent4"/>
                </a:solidFill>
                <a:latin typeface="+mj-lt"/>
                <a:cs typeface="Arial"/>
              </a:rPr>
              <a:t>Chat conversation will show here</a:t>
            </a:r>
          </a:p>
        </p:txBody>
      </p:sp>
      <p:cxnSp>
        <p:nvCxnSpPr>
          <p:cNvPr id="14" name="Straight Arrow Connector 13">
            <a:extLst>
              <a:ext uri="{FF2B5EF4-FFF2-40B4-BE49-F238E27FC236}">
                <a16:creationId xmlns:a16="http://schemas.microsoft.com/office/drawing/2014/main" id="{1D1084A7-68D1-4A81-9FDB-071FC3007123}"/>
              </a:ext>
            </a:extLst>
          </p:cNvPr>
          <p:cNvCxnSpPr>
            <a:cxnSpLocks/>
          </p:cNvCxnSpPr>
          <p:nvPr/>
        </p:nvCxnSpPr>
        <p:spPr bwMode="auto">
          <a:xfrm>
            <a:off x="7215412" y="1738999"/>
            <a:ext cx="1296692" cy="1382253"/>
          </a:xfrm>
          <a:prstGeom prst="straightConnector1">
            <a:avLst/>
          </a:prstGeom>
          <a:ln>
            <a:headEnd type="none" w="med" len="med"/>
            <a:tailEnd type="triangle"/>
          </a:ln>
        </p:spPr>
        <p:style>
          <a:lnRef idx="3">
            <a:schemeClr val="accent4"/>
          </a:lnRef>
          <a:fillRef idx="0">
            <a:schemeClr val="accent4"/>
          </a:fillRef>
          <a:effectRef idx="2">
            <a:schemeClr val="accent4"/>
          </a:effectRef>
          <a:fontRef idx="minor">
            <a:schemeClr val="tx1"/>
          </a:fontRef>
        </p:style>
      </p:cxnSp>
      <p:cxnSp>
        <p:nvCxnSpPr>
          <p:cNvPr id="18" name="Straight Arrow Connector 17">
            <a:extLst>
              <a:ext uri="{FF2B5EF4-FFF2-40B4-BE49-F238E27FC236}">
                <a16:creationId xmlns:a16="http://schemas.microsoft.com/office/drawing/2014/main" id="{C1BB1A44-24A9-46AF-A670-090DEA4D132C}"/>
              </a:ext>
            </a:extLst>
          </p:cNvPr>
          <p:cNvCxnSpPr>
            <a:cxnSpLocks/>
          </p:cNvCxnSpPr>
          <p:nvPr/>
        </p:nvCxnSpPr>
        <p:spPr bwMode="auto">
          <a:xfrm flipH="1">
            <a:off x="8895574" y="792170"/>
            <a:ext cx="139442" cy="541407"/>
          </a:xfrm>
          <a:prstGeom prst="straightConnector1">
            <a:avLst/>
          </a:prstGeom>
          <a:ln>
            <a:headEnd type="none" w="med" len="med"/>
            <a:tailEnd type="triangle"/>
          </a:ln>
        </p:spPr>
        <p:style>
          <a:lnRef idx="3">
            <a:schemeClr val="accent4"/>
          </a:lnRef>
          <a:fillRef idx="0">
            <a:schemeClr val="accent4"/>
          </a:fillRef>
          <a:effectRef idx="2">
            <a:schemeClr val="accent4"/>
          </a:effectRef>
          <a:fontRef idx="minor">
            <a:schemeClr val="tx1"/>
          </a:fontRef>
        </p:style>
      </p:cxnSp>
      <p:sp>
        <p:nvSpPr>
          <p:cNvPr id="28" name="TextBox 27">
            <a:extLst>
              <a:ext uri="{FF2B5EF4-FFF2-40B4-BE49-F238E27FC236}">
                <a16:creationId xmlns:a16="http://schemas.microsoft.com/office/drawing/2014/main" id="{D29FCCB7-98BA-40B0-B08A-38543E65FC40}"/>
              </a:ext>
            </a:extLst>
          </p:cNvPr>
          <p:cNvSpPr txBox="1"/>
          <p:nvPr/>
        </p:nvSpPr>
        <p:spPr>
          <a:xfrm>
            <a:off x="8896439" y="351697"/>
            <a:ext cx="830281" cy="523220"/>
          </a:xfrm>
          <a:prstGeom prst="rect">
            <a:avLst/>
          </a:prstGeom>
          <a:noFill/>
        </p:spPr>
        <p:txBody>
          <a:bodyPr wrap="square" rtlCol="0" anchor="t">
            <a:spAutoFit/>
          </a:bodyPr>
          <a:lstStyle/>
          <a:p>
            <a:pPr algn="ctr"/>
            <a:r>
              <a:rPr lang="en-US" sz="1400" b="1">
                <a:solidFill>
                  <a:schemeClr val="accent4"/>
                </a:solidFill>
                <a:latin typeface="+mj-lt"/>
                <a:cs typeface="Arial"/>
              </a:rPr>
              <a:t>Mute control</a:t>
            </a:r>
          </a:p>
        </p:txBody>
      </p:sp>
      <p:cxnSp>
        <p:nvCxnSpPr>
          <p:cNvPr id="17" name="Straight Arrow Connector 16">
            <a:extLst>
              <a:ext uri="{FF2B5EF4-FFF2-40B4-BE49-F238E27FC236}">
                <a16:creationId xmlns:a16="http://schemas.microsoft.com/office/drawing/2014/main" id="{F55D27A1-CF34-4D61-87AD-B9BEA0A6AF1C}"/>
              </a:ext>
            </a:extLst>
          </p:cNvPr>
          <p:cNvCxnSpPr>
            <a:cxnSpLocks/>
          </p:cNvCxnSpPr>
          <p:nvPr/>
        </p:nvCxnSpPr>
        <p:spPr bwMode="auto">
          <a:xfrm flipH="1">
            <a:off x="7279216" y="675687"/>
            <a:ext cx="21256" cy="660812"/>
          </a:xfrm>
          <a:prstGeom prst="straightConnector1">
            <a:avLst/>
          </a:prstGeom>
          <a:ln>
            <a:headEnd type="none" w="med" len="med"/>
            <a:tailEnd type="triangle"/>
          </a:ln>
        </p:spPr>
        <p:style>
          <a:lnRef idx="3">
            <a:schemeClr val="accent4"/>
          </a:lnRef>
          <a:fillRef idx="0">
            <a:schemeClr val="accent4"/>
          </a:fillRef>
          <a:effectRef idx="2">
            <a:schemeClr val="accent4"/>
          </a:effectRef>
          <a:fontRef idx="minor">
            <a:schemeClr val="tx1"/>
          </a:fontRef>
        </p:style>
      </p:cxnSp>
      <p:sp>
        <p:nvSpPr>
          <p:cNvPr id="19" name="TextBox 18">
            <a:extLst>
              <a:ext uri="{FF2B5EF4-FFF2-40B4-BE49-F238E27FC236}">
                <a16:creationId xmlns:a16="http://schemas.microsoft.com/office/drawing/2014/main" id="{4F5EECE8-6B32-43B4-863F-C7E4345E39BF}"/>
              </a:ext>
            </a:extLst>
          </p:cNvPr>
          <p:cNvSpPr txBox="1"/>
          <p:nvPr/>
        </p:nvSpPr>
        <p:spPr>
          <a:xfrm>
            <a:off x="6960855" y="222300"/>
            <a:ext cx="830281" cy="523220"/>
          </a:xfrm>
          <a:prstGeom prst="rect">
            <a:avLst/>
          </a:prstGeom>
          <a:noFill/>
        </p:spPr>
        <p:txBody>
          <a:bodyPr wrap="square" lIns="91440" tIns="45720" rIns="91440" bIns="45720" rtlCol="0" anchor="t">
            <a:spAutoFit/>
          </a:bodyPr>
          <a:lstStyle/>
          <a:p>
            <a:pPr algn="ctr"/>
            <a:r>
              <a:rPr lang="en-US" sz="1400" b="1">
                <a:solidFill>
                  <a:schemeClr val="accent4"/>
                </a:solidFill>
                <a:latin typeface="+mj-lt"/>
                <a:cs typeface="Arial"/>
              </a:rPr>
              <a:t>Raise Hand </a:t>
            </a:r>
          </a:p>
        </p:txBody>
      </p:sp>
      <p:cxnSp>
        <p:nvCxnSpPr>
          <p:cNvPr id="22" name="Straight Arrow Connector 21">
            <a:extLst>
              <a:ext uri="{FF2B5EF4-FFF2-40B4-BE49-F238E27FC236}">
                <a16:creationId xmlns:a16="http://schemas.microsoft.com/office/drawing/2014/main" id="{F28C9DE1-CE8A-45A5-BEE6-350E1DB81597}"/>
              </a:ext>
            </a:extLst>
          </p:cNvPr>
          <p:cNvCxnSpPr>
            <a:cxnSpLocks/>
          </p:cNvCxnSpPr>
          <p:nvPr/>
        </p:nvCxnSpPr>
        <p:spPr bwMode="auto">
          <a:xfrm flipH="1" flipV="1">
            <a:off x="9431500" y="5585911"/>
            <a:ext cx="286719" cy="426969"/>
          </a:xfrm>
          <a:prstGeom prst="straightConnector1">
            <a:avLst/>
          </a:prstGeom>
          <a:ln>
            <a:solidFill>
              <a:schemeClr val="accent4"/>
            </a:solidFill>
            <a:headEnd type="none" w="med" len="med"/>
            <a:tailEnd type="triangle"/>
          </a:ln>
        </p:spPr>
        <p:style>
          <a:lnRef idx="3">
            <a:schemeClr val="accent4"/>
          </a:lnRef>
          <a:fillRef idx="0">
            <a:schemeClr val="accent4"/>
          </a:fillRef>
          <a:effectRef idx="2">
            <a:schemeClr val="accent4"/>
          </a:effectRef>
          <a:fontRef idx="minor">
            <a:schemeClr val="tx1"/>
          </a:fontRef>
        </p:style>
      </p:cxnSp>
      <p:cxnSp>
        <p:nvCxnSpPr>
          <p:cNvPr id="21" name="Straight Arrow Connector 20">
            <a:extLst>
              <a:ext uri="{FF2B5EF4-FFF2-40B4-BE49-F238E27FC236}">
                <a16:creationId xmlns:a16="http://schemas.microsoft.com/office/drawing/2014/main" id="{F6DF43EE-93FC-4BFE-9B7E-0F55F3993F2A}"/>
              </a:ext>
            </a:extLst>
          </p:cNvPr>
          <p:cNvCxnSpPr>
            <a:cxnSpLocks/>
          </p:cNvCxnSpPr>
          <p:nvPr/>
        </p:nvCxnSpPr>
        <p:spPr bwMode="auto">
          <a:xfrm flipH="1">
            <a:off x="7802894" y="820922"/>
            <a:ext cx="254460" cy="498276"/>
          </a:xfrm>
          <a:prstGeom prst="straightConnector1">
            <a:avLst/>
          </a:prstGeom>
          <a:ln>
            <a:headEnd type="none" w="med" len="med"/>
            <a:tailEnd type="triangle"/>
          </a:ln>
        </p:spPr>
        <p:style>
          <a:lnRef idx="3">
            <a:schemeClr val="accent4"/>
          </a:lnRef>
          <a:fillRef idx="0">
            <a:schemeClr val="accent4"/>
          </a:fillRef>
          <a:effectRef idx="2">
            <a:schemeClr val="accent4"/>
          </a:effectRef>
          <a:fontRef idx="minor">
            <a:schemeClr val="tx1"/>
          </a:fontRef>
        </p:style>
      </p:cxnSp>
      <p:sp>
        <p:nvSpPr>
          <p:cNvPr id="23" name="TextBox 22">
            <a:extLst>
              <a:ext uri="{FF2B5EF4-FFF2-40B4-BE49-F238E27FC236}">
                <a16:creationId xmlns:a16="http://schemas.microsoft.com/office/drawing/2014/main" id="{74C541AA-2AA8-4063-890E-BE910DA3B0E2}"/>
              </a:ext>
            </a:extLst>
          </p:cNvPr>
          <p:cNvSpPr txBox="1"/>
          <p:nvPr/>
        </p:nvSpPr>
        <p:spPr>
          <a:xfrm>
            <a:off x="7904401" y="351696"/>
            <a:ext cx="1045941" cy="523220"/>
          </a:xfrm>
          <a:prstGeom prst="rect">
            <a:avLst/>
          </a:prstGeom>
          <a:noFill/>
        </p:spPr>
        <p:txBody>
          <a:bodyPr wrap="square" lIns="91440" tIns="45720" rIns="91440" bIns="45720" rtlCol="0" anchor="t">
            <a:spAutoFit/>
          </a:bodyPr>
          <a:lstStyle/>
          <a:p>
            <a:pPr algn="ctr"/>
            <a:r>
              <a:rPr lang="en-US" sz="1400" b="1">
                <a:solidFill>
                  <a:schemeClr val="accent4"/>
                </a:solidFill>
                <a:latin typeface="+mj-lt"/>
                <a:cs typeface="Arial"/>
              </a:rPr>
              <a:t>Breakout Room</a:t>
            </a:r>
          </a:p>
        </p:txBody>
      </p:sp>
    </p:spTree>
    <p:extLst>
      <p:ext uri="{BB962C8B-B14F-4D97-AF65-F5344CB8AC3E}">
        <p14:creationId xmlns:p14="http://schemas.microsoft.com/office/powerpoint/2010/main" val="1832461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D46952C-216A-4972-BA57-DD245535DFA7}"/>
              </a:ext>
            </a:extLst>
          </p:cNvPr>
          <p:cNvSpPr/>
          <p:nvPr/>
        </p:nvSpPr>
        <p:spPr>
          <a:xfrm>
            <a:off x="0" y="-4015"/>
            <a:ext cx="12192001" cy="1119288"/>
          </a:xfrm>
          <a:prstGeom prst="rect">
            <a:avLst/>
          </a:prstGeom>
          <a:solidFill>
            <a:srgbClr val="2B3693"/>
          </a:solidFill>
          <a:ln>
            <a:solidFill>
              <a:srgbClr val="28389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ADCF143-1DEA-4381-B1A9-98CD461AB63E}"/>
              </a:ext>
            </a:extLst>
          </p:cNvPr>
          <p:cNvSpPr/>
          <p:nvPr/>
        </p:nvSpPr>
        <p:spPr>
          <a:xfrm>
            <a:off x="4156" y="1115273"/>
            <a:ext cx="12192000" cy="45719"/>
          </a:xfrm>
          <a:prstGeom prst="rect">
            <a:avLst/>
          </a:prstGeom>
          <a:solidFill>
            <a:srgbClr val="9E1F40"/>
          </a:solidFill>
          <a:ln>
            <a:solidFill>
              <a:srgbClr val="A91D3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9986C82-9AE6-499E-B4BD-AFC3AC1604D5}"/>
              </a:ext>
            </a:extLst>
          </p:cNvPr>
          <p:cNvSpPr/>
          <p:nvPr/>
        </p:nvSpPr>
        <p:spPr>
          <a:xfrm>
            <a:off x="0" y="5924086"/>
            <a:ext cx="12192000" cy="9339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F96D4EFB-CFFB-4BE5-B21B-A7F9063C84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92" y="5990783"/>
            <a:ext cx="2138766" cy="962932"/>
          </a:xfrm>
          <a:prstGeom prst="rect">
            <a:avLst/>
          </a:prstGeom>
        </p:spPr>
      </p:pic>
      <p:sp>
        <p:nvSpPr>
          <p:cNvPr id="10" name="Title 9">
            <a:extLst>
              <a:ext uri="{FF2B5EF4-FFF2-40B4-BE49-F238E27FC236}">
                <a16:creationId xmlns:a16="http://schemas.microsoft.com/office/drawing/2014/main" id="{96F2E735-3E43-43DB-8099-D7830D99287F}"/>
              </a:ext>
            </a:extLst>
          </p:cNvPr>
          <p:cNvSpPr>
            <a:spLocks noGrp="1"/>
          </p:cNvSpPr>
          <p:nvPr>
            <p:ph type="title"/>
          </p:nvPr>
        </p:nvSpPr>
        <p:spPr>
          <a:xfrm>
            <a:off x="109777" y="70663"/>
            <a:ext cx="10515600" cy="948895"/>
          </a:xfrm>
        </p:spPr>
        <p:txBody>
          <a:bodyPr>
            <a:normAutofit/>
          </a:bodyPr>
          <a:lstStyle/>
          <a:p>
            <a:r>
              <a:rPr lang="en-US">
                <a:solidFill>
                  <a:schemeClr val="bg1"/>
                </a:solidFill>
                <a:latin typeface="Georgia Pro"/>
              </a:rPr>
              <a:t>Collaborative Planning - Expectations</a:t>
            </a:r>
          </a:p>
        </p:txBody>
      </p:sp>
      <p:sp>
        <p:nvSpPr>
          <p:cNvPr id="11" name="Content Placeholder 10">
            <a:extLst>
              <a:ext uri="{FF2B5EF4-FFF2-40B4-BE49-F238E27FC236}">
                <a16:creationId xmlns:a16="http://schemas.microsoft.com/office/drawing/2014/main" id="{D1A35881-70C3-4CC5-967F-636EA118A76F}"/>
              </a:ext>
            </a:extLst>
          </p:cNvPr>
          <p:cNvSpPr>
            <a:spLocks noGrp="1"/>
          </p:cNvSpPr>
          <p:nvPr>
            <p:ph idx="1"/>
          </p:nvPr>
        </p:nvSpPr>
        <p:spPr>
          <a:xfrm>
            <a:off x="372331" y="1321151"/>
            <a:ext cx="11711985" cy="3199960"/>
          </a:xfrm>
        </p:spPr>
        <p:txBody>
          <a:bodyPr vert="horz" lIns="91440" tIns="45720" rIns="91440" bIns="45720" rtlCol="0" anchor="t">
            <a:normAutofit/>
          </a:bodyPr>
          <a:lstStyle/>
          <a:p>
            <a:endParaRPr lang="en-US">
              <a:solidFill>
                <a:srgbClr val="323130"/>
              </a:solidFill>
              <a:latin typeface="Georgia Pro"/>
              <a:cs typeface="Segoe UI"/>
            </a:endParaRPr>
          </a:p>
          <a:p>
            <a:pPr marL="0" indent="0">
              <a:buNone/>
            </a:pPr>
            <a:endParaRPr lang="en-US">
              <a:solidFill>
                <a:srgbClr val="323130"/>
              </a:solidFill>
              <a:latin typeface="Georgia Pro"/>
              <a:cs typeface="Segoe UI"/>
            </a:endParaRPr>
          </a:p>
          <a:p>
            <a:pPr marL="0" indent="0">
              <a:buNone/>
            </a:pPr>
            <a:endParaRPr lang="en-US">
              <a:cs typeface="Calibri" panose="020F0502020204030204"/>
            </a:endParaRPr>
          </a:p>
        </p:txBody>
      </p:sp>
      <p:sp>
        <p:nvSpPr>
          <p:cNvPr id="14" name="TextBox 13">
            <a:extLst>
              <a:ext uri="{FF2B5EF4-FFF2-40B4-BE49-F238E27FC236}">
                <a16:creationId xmlns:a16="http://schemas.microsoft.com/office/drawing/2014/main" id="{6DBDF6B0-C627-41EE-9A0A-6C7DB16BF2EE}"/>
              </a:ext>
            </a:extLst>
          </p:cNvPr>
          <p:cNvSpPr txBox="1"/>
          <p:nvPr/>
        </p:nvSpPr>
        <p:spPr>
          <a:xfrm>
            <a:off x="427085" y="1227689"/>
            <a:ext cx="6120248" cy="4462760"/>
          </a:xfrm>
          <a:prstGeom prst="rect">
            <a:avLst/>
          </a:prstGeom>
          <a:noFill/>
        </p:spPr>
        <p:txBody>
          <a:bodyPr wrap="square">
            <a:spAutoFit/>
          </a:bodyPr>
          <a:lstStyle/>
          <a:p>
            <a:pPr algn="l" rtl="0" fontAlgn="base"/>
            <a:r>
              <a:rPr lang="en-US" sz="3200" b="0" i="0" u="sng" dirty="0">
                <a:solidFill>
                  <a:srgbClr val="000000"/>
                </a:solidFill>
                <a:effectLst/>
                <a:latin typeface="Helvetica" panose="020B0604020202020204" pitchFamily="34" charset="0"/>
              </a:rPr>
              <a:t>CORE 4 Values </a:t>
            </a:r>
          </a:p>
          <a:p>
            <a:pPr marL="514350" indent="-514350" algn="l" rtl="0" fontAlgn="base">
              <a:buAutoNum type="arabicPeriod"/>
            </a:pPr>
            <a:r>
              <a:rPr lang="en-US" sz="2800" b="0" i="0" dirty="0">
                <a:solidFill>
                  <a:srgbClr val="000000"/>
                </a:solidFill>
                <a:effectLst/>
                <a:latin typeface="Helvetica" panose="020B0604020202020204" pitchFamily="34" charset="0"/>
              </a:rPr>
              <a:t>Culture of </a:t>
            </a:r>
            <a:r>
              <a:rPr lang="en-US" sz="2800" b="1" i="0" u="sng" dirty="0">
                <a:solidFill>
                  <a:srgbClr val="000000"/>
                </a:solidFill>
                <a:effectLst/>
                <a:latin typeface="Helvetica" panose="020B0604020202020204" pitchFamily="34" charset="0"/>
              </a:rPr>
              <a:t>Excellence</a:t>
            </a:r>
            <a:r>
              <a:rPr lang="en-US" sz="2800" b="0" i="0" dirty="0">
                <a:solidFill>
                  <a:srgbClr val="000000"/>
                </a:solidFill>
                <a:effectLst/>
                <a:latin typeface="Helvetica" panose="020B0604020202020204" pitchFamily="34" charset="0"/>
              </a:rPr>
              <a:t> </a:t>
            </a:r>
            <a:endParaRPr lang="en-US" sz="2800" dirty="0">
              <a:solidFill>
                <a:srgbClr val="000000"/>
              </a:solidFill>
              <a:latin typeface="Helvetica" panose="020B0604020202020204" pitchFamily="34" charset="0"/>
            </a:endParaRPr>
          </a:p>
          <a:p>
            <a:pPr algn="l" rtl="0" fontAlgn="base"/>
            <a:endParaRPr lang="en-US" sz="2800" b="0" i="0" dirty="0">
              <a:solidFill>
                <a:srgbClr val="000000"/>
              </a:solidFill>
              <a:effectLst/>
              <a:latin typeface="Helvetica" panose="020B0604020202020204" pitchFamily="34" charset="0"/>
            </a:endParaRPr>
          </a:p>
          <a:p>
            <a:pPr algn="l" rtl="0" fontAlgn="base"/>
            <a:r>
              <a:rPr lang="en-US" sz="2800" dirty="0">
                <a:solidFill>
                  <a:srgbClr val="000000"/>
                </a:solidFill>
                <a:latin typeface="Helvetica" panose="020B0604020202020204" pitchFamily="34" charset="0"/>
              </a:rPr>
              <a:t>2. </a:t>
            </a:r>
            <a:r>
              <a:rPr lang="en-US" sz="2800" b="0" i="0" dirty="0">
                <a:solidFill>
                  <a:srgbClr val="000000"/>
                </a:solidFill>
                <a:effectLst/>
                <a:latin typeface="Helvetica" panose="020B0604020202020204" pitchFamily="34" charset="0"/>
              </a:rPr>
              <a:t>High Quality </a:t>
            </a:r>
            <a:r>
              <a:rPr lang="en-US" sz="2800" b="1" i="0" u="sng" dirty="0">
                <a:solidFill>
                  <a:srgbClr val="000000"/>
                </a:solidFill>
                <a:effectLst/>
                <a:latin typeface="Helvetica" panose="020B0604020202020204" pitchFamily="34" charset="0"/>
              </a:rPr>
              <a:t>Instruction</a:t>
            </a:r>
            <a:r>
              <a:rPr lang="en-US" sz="2800" b="1" i="0" dirty="0">
                <a:solidFill>
                  <a:srgbClr val="000000"/>
                </a:solidFill>
                <a:effectLst/>
                <a:latin typeface="Helvetica" panose="020B0604020202020204" pitchFamily="34" charset="0"/>
              </a:rPr>
              <a:t> </a:t>
            </a:r>
            <a:r>
              <a:rPr lang="en-US" sz="2800" i="0" dirty="0">
                <a:solidFill>
                  <a:srgbClr val="000000"/>
                </a:solidFill>
                <a:effectLst/>
                <a:latin typeface="Helvetica" panose="020B0604020202020204" pitchFamily="34" charset="0"/>
              </a:rPr>
              <a:t>and </a:t>
            </a:r>
          </a:p>
          <a:p>
            <a:pPr algn="l" rtl="0" fontAlgn="base"/>
            <a:r>
              <a:rPr lang="en-US" sz="2800" dirty="0">
                <a:solidFill>
                  <a:srgbClr val="000000"/>
                </a:solidFill>
                <a:latin typeface="Helvetica" panose="020B0604020202020204" pitchFamily="34" charset="0"/>
              </a:rPr>
              <a:t>  </a:t>
            </a:r>
            <a:r>
              <a:rPr lang="en-US" sz="2800" i="0" dirty="0">
                <a:solidFill>
                  <a:srgbClr val="000000"/>
                </a:solidFill>
                <a:effectLst/>
                <a:latin typeface="Helvetica" panose="020B0604020202020204" pitchFamily="34" charset="0"/>
              </a:rPr>
              <a:t>Instructional Materials for </a:t>
            </a:r>
            <a:r>
              <a:rPr lang="en-US" sz="2800" b="1" i="0" u="sng" dirty="0">
                <a:solidFill>
                  <a:srgbClr val="000000"/>
                </a:solidFill>
                <a:effectLst/>
                <a:latin typeface="Helvetica" panose="020B0604020202020204" pitchFamily="34" charset="0"/>
              </a:rPr>
              <a:t>ELA</a:t>
            </a:r>
          </a:p>
          <a:p>
            <a:pPr algn="l" rtl="0" fontAlgn="base"/>
            <a:r>
              <a:rPr lang="en-US" sz="2800" b="0" i="0" dirty="0">
                <a:solidFill>
                  <a:srgbClr val="000000"/>
                </a:solidFill>
                <a:effectLst/>
                <a:latin typeface="Helvetica" panose="020B0604020202020204" pitchFamily="34" charset="0"/>
              </a:rPr>
              <a:t> </a:t>
            </a:r>
          </a:p>
          <a:p>
            <a:pPr algn="l" rtl="0" fontAlgn="base"/>
            <a:r>
              <a:rPr lang="en-US" sz="2800" dirty="0">
                <a:solidFill>
                  <a:srgbClr val="000000"/>
                </a:solidFill>
                <a:latin typeface="Helvetica" panose="020B0604020202020204" pitchFamily="34" charset="0"/>
              </a:rPr>
              <a:t>3. </a:t>
            </a:r>
            <a:r>
              <a:rPr lang="en-US" sz="2800" b="0" i="0" dirty="0">
                <a:solidFill>
                  <a:srgbClr val="000000"/>
                </a:solidFill>
                <a:effectLst/>
                <a:latin typeface="Helvetica" panose="020B0604020202020204" pitchFamily="34" charset="0"/>
              </a:rPr>
              <a:t>High Quality </a:t>
            </a:r>
            <a:r>
              <a:rPr lang="en-US" sz="2800" b="1" i="0" u="sng" dirty="0">
                <a:solidFill>
                  <a:srgbClr val="000000"/>
                </a:solidFill>
                <a:effectLst/>
                <a:latin typeface="Helvetica" panose="020B0604020202020204" pitchFamily="34" charset="0"/>
              </a:rPr>
              <a:t>Instruction</a:t>
            </a:r>
            <a:r>
              <a:rPr lang="en-US" sz="2800" b="0" i="0" dirty="0">
                <a:solidFill>
                  <a:srgbClr val="000000"/>
                </a:solidFill>
                <a:effectLst/>
                <a:latin typeface="Helvetica" panose="020B0604020202020204" pitchFamily="34" charset="0"/>
              </a:rPr>
              <a:t> and   </a:t>
            </a:r>
          </a:p>
          <a:p>
            <a:pPr algn="l" rtl="0" fontAlgn="base"/>
            <a:r>
              <a:rPr lang="en-US" sz="2800" dirty="0">
                <a:solidFill>
                  <a:srgbClr val="000000"/>
                </a:solidFill>
                <a:latin typeface="Helvetica" panose="020B0604020202020204" pitchFamily="34" charset="0"/>
              </a:rPr>
              <a:t>  </a:t>
            </a:r>
            <a:r>
              <a:rPr lang="en-US" sz="2800" b="0" i="0" dirty="0">
                <a:solidFill>
                  <a:srgbClr val="000000"/>
                </a:solidFill>
                <a:effectLst/>
                <a:latin typeface="Helvetica" panose="020B0604020202020204" pitchFamily="34" charset="0"/>
              </a:rPr>
              <a:t>Instructional Materials for </a:t>
            </a:r>
            <a:r>
              <a:rPr lang="en-US" sz="2800" b="1" i="0" u="sng" dirty="0">
                <a:solidFill>
                  <a:srgbClr val="000000"/>
                </a:solidFill>
                <a:effectLst/>
                <a:latin typeface="Helvetica" panose="020B0604020202020204" pitchFamily="34" charset="0"/>
              </a:rPr>
              <a:t>Math </a:t>
            </a:r>
          </a:p>
          <a:p>
            <a:pPr algn="l" rtl="0" fontAlgn="base"/>
            <a:endParaRPr lang="en-US" sz="2800" b="1" i="0" u="sng" dirty="0">
              <a:solidFill>
                <a:srgbClr val="000000"/>
              </a:solidFill>
              <a:effectLst/>
              <a:latin typeface="Helvetica" panose="020B0604020202020204" pitchFamily="34" charset="0"/>
            </a:endParaRPr>
          </a:p>
          <a:p>
            <a:pPr algn="l" rtl="0" fontAlgn="base"/>
            <a:r>
              <a:rPr lang="en-US" sz="2800" dirty="0">
                <a:solidFill>
                  <a:srgbClr val="000000"/>
                </a:solidFill>
                <a:latin typeface="Helvetica" panose="020B0604020202020204" pitchFamily="34" charset="0"/>
              </a:rPr>
              <a:t>4. </a:t>
            </a:r>
            <a:r>
              <a:rPr lang="en-US" sz="2800" b="1" i="0" u="sng" dirty="0">
                <a:solidFill>
                  <a:srgbClr val="000000"/>
                </a:solidFill>
                <a:effectLst/>
                <a:latin typeface="Helvetica" panose="020B0604020202020204" pitchFamily="34" charset="0"/>
              </a:rPr>
              <a:t>Data</a:t>
            </a:r>
            <a:r>
              <a:rPr lang="en-US" sz="2800" b="0" i="0" dirty="0">
                <a:solidFill>
                  <a:srgbClr val="000000"/>
                </a:solidFill>
                <a:effectLst/>
                <a:latin typeface="Helvetica" panose="020B0604020202020204" pitchFamily="34" charset="0"/>
              </a:rPr>
              <a:t> Literacy </a:t>
            </a:r>
          </a:p>
        </p:txBody>
      </p:sp>
      <p:pic>
        <p:nvPicPr>
          <p:cNvPr id="4" name="Picture 3">
            <a:extLst>
              <a:ext uri="{FF2B5EF4-FFF2-40B4-BE49-F238E27FC236}">
                <a16:creationId xmlns:a16="http://schemas.microsoft.com/office/drawing/2014/main" id="{03DEE9DE-EE66-4CDA-AB18-1D134B771AF0}"/>
              </a:ext>
            </a:extLst>
          </p:cNvPr>
          <p:cNvPicPr>
            <a:picLocks noChangeAspect="1"/>
          </p:cNvPicPr>
          <p:nvPr/>
        </p:nvPicPr>
        <p:blipFill>
          <a:blip r:embed="rId4"/>
          <a:stretch>
            <a:fillRect/>
          </a:stretch>
        </p:blipFill>
        <p:spPr>
          <a:xfrm>
            <a:off x="6923819" y="1160992"/>
            <a:ext cx="4895850" cy="4886325"/>
          </a:xfrm>
          <a:prstGeom prst="rect">
            <a:avLst/>
          </a:prstGeom>
        </p:spPr>
      </p:pic>
    </p:spTree>
    <p:extLst>
      <p:ext uri="{BB962C8B-B14F-4D97-AF65-F5344CB8AC3E}">
        <p14:creationId xmlns:p14="http://schemas.microsoft.com/office/powerpoint/2010/main" val="202895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D46952C-216A-4972-BA57-DD245535DFA7}"/>
              </a:ext>
            </a:extLst>
          </p:cNvPr>
          <p:cNvSpPr/>
          <p:nvPr/>
        </p:nvSpPr>
        <p:spPr>
          <a:xfrm>
            <a:off x="0" y="-4015"/>
            <a:ext cx="12192001" cy="1119288"/>
          </a:xfrm>
          <a:prstGeom prst="rect">
            <a:avLst/>
          </a:prstGeom>
          <a:solidFill>
            <a:srgbClr val="2B3693"/>
          </a:solidFill>
          <a:ln>
            <a:solidFill>
              <a:srgbClr val="28389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ADCF143-1DEA-4381-B1A9-98CD461AB63E}"/>
              </a:ext>
            </a:extLst>
          </p:cNvPr>
          <p:cNvSpPr/>
          <p:nvPr/>
        </p:nvSpPr>
        <p:spPr>
          <a:xfrm>
            <a:off x="4156" y="1115273"/>
            <a:ext cx="12192000" cy="45719"/>
          </a:xfrm>
          <a:prstGeom prst="rect">
            <a:avLst/>
          </a:prstGeom>
          <a:solidFill>
            <a:srgbClr val="9E1F40"/>
          </a:solidFill>
          <a:ln>
            <a:solidFill>
              <a:srgbClr val="A91D3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9986C82-9AE6-499E-B4BD-AFC3AC1604D5}"/>
              </a:ext>
            </a:extLst>
          </p:cNvPr>
          <p:cNvSpPr/>
          <p:nvPr/>
        </p:nvSpPr>
        <p:spPr>
          <a:xfrm>
            <a:off x="0" y="5924086"/>
            <a:ext cx="12192000" cy="9339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F96D4EFB-CFFB-4BE5-B21B-A7F9063C84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92" y="5990783"/>
            <a:ext cx="2138766" cy="962932"/>
          </a:xfrm>
          <a:prstGeom prst="rect">
            <a:avLst/>
          </a:prstGeom>
        </p:spPr>
      </p:pic>
      <p:sp>
        <p:nvSpPr>
          <p:cNvPr id="10" name="Title 9">
            <a:extLst>
              <a:ext uri="{FF2B5EF4-FFF2-40B4-BE49-F238E27FC236}">
                <a16:creationId xmlns:a16="http://schemas.microsoft.com/office/drawing/2014/main" id="{96F2E735-3E43-43DB-8099-D7830D99287F}"/>
              </a:ext>
            </a:extLst>
          </p:cNvPr>
          <p:cNvSpPr>
            <a:spLocks noGrp="1"/>
          </p:cNvSpPr>
          <p:nvPr>
            <p:ph type="title"/>
          </p:nvPr>
        </p:nvSpPr>
        <p:spPr>
          <a:xfrm>
            <a:off x="109777" y="70663"/>
            <a:ext cx="10515600" cy="948895"/>
          </a:xfrm>
        </p:spPr>
        <p:txBody>
          <a:bodyPr>
            <a:normAutofit/>
          </a:bodyPr>
          <a:lstStyle/>
          <a:p>
            <a:r>
              <a:rPr lang="en-US">
                <a:solidFill>
                  <a:schemeClr val="bg1"/>
                </a:solidFill>
                <a:latin typeface="Georgia Pro"/>
              </a:rPr>
              <a:t>Collaborative Planning - Expectations</a:t>
            </a:r>
          </a:p>
        </p:txBody>
      </p:sp>
      <p:sp>
        <p:nvSpPr>
          <p:cNvPr id="11" name="Content Placeholder 10">
            <a:extLst>
              <a:ext uri="{FF2B5EF4-FFF2-40B4-BE49-F238E27FC236}">
                <a16:creationId xmlns:a16="http://schemas.microsoft.com/office/drawing/2014/main" id="{D1A35881-70C3-4CC5-967F-636EA118A76F}"/>
              </a:ext>
            </a:extLst>
          </p:cNvPr>
          <p:cNvSpPr>
            <a:spLocks noGrp="1"/>
          </p:cNvSpPr>
          <p:nvPr>
            <p:ph idx="1"/>
          </p:nvPr>
        </p:nvSpPr>
        <p:spPr>
          <a:xfrm>
            <a:off x="372331" y="1321150"/>
            <a:ext cx="11711985" cy="4929433"/>
          </a:xfrm>
        </p:spPr>
        <p:txBody>
          <a:bodyPr vert="horz" lIns="91440" tIns="45720" rIns="91440" bIns="45720" rtlCol="0" anchor="t">
            <a:normAutofit/>
          </a:bodyPr>
          <a:lstStyle/>
          <a:p>
            <a:endParaRPr lang="en-US" dirty="0">
              <a:solidFill>
                <a:srgbClr val="323130"/>
              </a:solidFill>
              <a:latin typeface="Georgia Pro"/>
              <a:cs typeface="Segoe UI"/>
            </a:endParaRPr>
          </a:p>
          <a:p>
            <a:pPr marL="0" indent="0">
              <a:buNone/>
            </a:pPr>
            <a:endParaRPr lang="en-US" dirty="0">
              <a:solidFill>
                <a:srgbClr val="323130"/>
              </a:solidFill>
              <a:latin typeface="Georgia Pro"/>
              <a:cs typeface="Segoe UI"/>
            </a:endParaRPr>
          </a:p>
          <a:p>
            <a:pPr marL="0" indent="0">
              <a:buNone/>
            </a:pPr>
            <a:endParaRPr lang="en-US" dirty="0">
              <a:cs typeface="Calibri" panose="020F0502020204030204"/>
            </a:endParaRPr>
          </a:p>
        </p:txBody>
      </p:sp>
      <p:sp>
        <p:nvSpPr>
          <p:cNvPr id="14" name="TextBox 13">
            <a:extLst>
              <a:ext uri="{FF2B5EF4-FFF2-40B4-BE49-F238E27FC236}">
                <a16:creationId xmlns:a16="http://schemas.microsoft.com/office/drawing/2014/main" id="{6DBDF6B0-C627-41EE-9A0A-6C7DB16BF2EE}"/>
              </a:ext>
            </a:extLst>
          </p:cNvPr>
          <p:cNvSpPr txBox="1"/>
          <p:nvPr/>
        </p:nvSpPr>
        <p:spPr>
          <a:xfrm>
            <a:off x="244190" y="1324833"/>
            <a:ext cx="5322144" cy="4154984"/>
          </a:xfrm>
          <a:prstGeom prst="rect">
            <a:avLst/>
          </a:prstGeom>
          <a:noFill/>
        </p:spPr>
        <p:txBody>
          <a:bodyPr wrap="square">
            <a:spAutoFit/>
          </a:bodyPr>
          <a:lstStyle/>
          <a:p>
            <a:pPr algn="l" rtl="0" fontAlgn="base"/>
            <a:r>
              <a:rPr lang="en-US" sz="3200" b="0" i="0" dirty="0">
                <a:solidFill>
                  <a:srgbClr val="000000"/>
                </a:solidFill>
                <a:effectLst/>
                <a:latin typeface="Helvetica" panose="020B0604020202020204" pitchFamily="34" charset="0"/>
              </a:rPr>
              <a:t>Presence </a:t>
            </a:r>
          </a:p>
          <a:p>
            <a:pPr lvl="1" fontAlgn="base">
              <a:buFont typeface="Arial" panose="020B0604020202020204" pitchFamily="34" charset="0"/>
              <a:buChar char="•"/>
            </a:pPr>
            <a:r>
              <a:rPr lang="en-US" sz="3200" b="0" i="0" dirty="0">
                <a:solidFill>
                  <a:srgbClr val="000000"/>
                </a:solidFill>
                <a:effectLst/>
                <a:latin typeface="Helvetica" panose="020B0604020202020204" pitchFamily="34" charset="0"/>
              </a:rPr>
              <a:t> </a:t>
            </a:r>
            <a:r>
              <a:rPr lang="en-US" sz="2800" b="0" i="0" dirty="0">
                <a:solidFill>
                  <a:srgbClr val="000000"/>
                </a:solidFill>
                <a:effectLst/>
                <a:latin typeface="Helvetica" panose="020B0604020202020204" pitchFamily="34" charset="0"/>
              </a:rPr>
              <a:t>Be on time. </a:t>
            </a:r>
          </a:p>
          <a:p>
            <a:pPr lvl="1" fontAlgn="base">
              <a:buFont typeface="Arial" panose="020B0604020202020204" pitchFamily="34" charset="0"/>
              <a:buChar char="•"/>
            </a:pPr>
            <a:r>
              <a:rPr lang="en-US" sz="2800" b="0" i="0" dirty="0">
                <a:solidFill>
                  <a:srgbClr val="000000"/>
                </a:solidFill>
                <a:effectLst/>
                <a:latin typeface="Helvetica" panose="020B0604020202020204" pitchFamily="34" charset="0"/>
              </a:rPr>
              <a:t> Be engaged. </a:t>
            </a:r>
          </a:p>
          <a:p>
            <a:pPr lvl="1" fontAlgn="base">
              <a:buFont typeface="Arial" panose="020B0604020202020204" pitchFamily="34" charset="0"/>
              <a:buChar char="•"/>
            </a:pPr>
            <a:r>
              <a:rPr lang="en-US" sz="2800" b="0" i="0" dirty="0">
                <a:solidFill>
                  <a:srgbClr val="000000"/>
                </a:solidFill>
                <a:effectLst/>
                <a:latin typeface="Helvetica" panose="020B0604020202020204" pitchFamily="34" charset="0"/>
              </a:rPr>
              <a:t> Limit distractions. </a:t>
            </a:r>
          </a:p>
          <a:p>
            <a:pPr lvl="1" fontAlgn="base">
              <a:buFont typeface="Arial" panose="020B0604020202020204" pitchFamily="34" charset="0"/>
              <a:buChar char="•"/>
            </a:pPr>
            <a:r>
              <a:rPr lang="en-US" sz="2800" b="0" i="0" dirty="0">
                <a:solidFill>
                  <a:srgbClr val="000000"/>
                </a:solidFill>
                <a:effectLst/>
                <a:latin typeface="Helvetica" panose="020B0604020202020204" pitchFamily="34" charset="0"/>
              </a:rPr>
              <a:t> Limit screen time (phones and devices). </a:t>
            </a:r>
          </a:p>
          <a:p>
            <a:pPr lvl="1" fontAlgn="base">
              <a:buFont typeface="Arial" panose="020B0604020202020204" pitchFamily="34" charset="0"/>
              <a:buChar char="•"/>
            </a:pPr>
            <a:r>
              <a:rPr lang="en-US" sz="2800" b="0" i="0" dirty="0">
                <a:solidFill>
                  <a:srgbClr val="000000"/>
                </a:solidFill>
                <a:effectLst/>
                <a:latin typeface="Helvetica" panose="020B0604020202020204" pitchFamily="34" charset="0"/>
              </a:rPr>
              <a:t> If an urgent matter comes up, step out of the meeting. </a:t>
            </a:r>
          </a:p>
          <a:p>
            <a:pPr algn="l" rtl="0" fontAlgn="base"/>
            <a:endParaRPr lang="en-US" sz="3200" b="0" i="0" dirty="0">
              <a:solidFill>
                <a:srgbClr val="000000"/>
              </a:solidFill>
              <a:effectLst/>
              <a:latin typeface="Helvetica" panose="020B0604020202020204" pitchFamily="34" charset="0"/>
            </a:endParaRPr>
          </a:p>
        </p:txBody>
      </p:sp>
      <p:sp>
        <p:nvSpPr>
          <p:cNvPr id="15" name="TextBox 14">
            <a:extLst>
              <a:ext uri="{FF2B5EF4-FFF2-40B4-BE49-F238E27FC236}">
                <a16:creationId xmlns:a16="http://schemas.microsoft.com/office/drawing/2014/main" id="{6C687A40-13F1-4838-84D8-43BE42BCFADF}"/>
              </a:ext>
            </a:extLst>
          </p:cNvPr>
          <p:cNvSpPr txBox="1"/>
          <p:nvPr/>
        </p:nvSpPr>
        <p:spPr>
          <a:xfrm>
            <a:off x="5828927" y="1404062"/>
            <a:ext cx="5988688" cy="3046988"/>
          </a:xfrm>
          <a:prstGeom prst="rect">
            <a:avLst/>
          </a:prstGeom>
          <a:noFill/>
        </p:spPr>
        <p:txBody>
          <a:bodyPr wrap="square">
            <a:spAutoFit/>
          </a:bodyPr>
          <a:lstStyle/>
          <a:p>
            <a:pPr algn="l" rtl="0" fontAlgn="base"/>
            <a:r>
              <a:rPr lang="en-US" sz="3200" b="0" i="0" dirty="0">
                <a:solidFill>
                  <a:srgbClr val="000000"/>
                </a:solidFill>
                <a:effectLst/>
                <a:latin typeface="Helvetica" panose="020B0604020202020204" pitchFamily="34" charset="0"/>
              </a:rPr>
              <a:t>Focus </a:t>
            </a:r>
          </a:p>
          <a:p>
            <a:pPr lvl="1" fontAlgn="base">
              <a:buFont typeface="Arial" panose="020B0604020202020204" pitchFamily="34" charset="0"/>
              <a:buChar char="•"/>
            </a:pPr>
            <a:r>
              <a:rPr lang="en-US" sz="2800" b="0" i="0" dirty="0">
                <a:solidFill>
                  <a:srgbClr val="000000"/>
                </a:solidFill>
                <a:effectLst/>
                <a:latin typeface="Helvetica" panose="020B0604020202020204" pitchFamily="34" charset="0"/>
              </a:rPr>
              <a:t> </a:t>
            </a:r>
            <a:r>
              <a:rPr lang="en-US" sz="2400" b="0" i="0" dirty="0">
                <a:solidFill>
                  <a:srgbClr val="000000"/>
                </a:solidFill>
                <a:effectLst/>
                <a:latin typeface="Helvetica" panose="020B0604020202020204" pitchFamily="34" charset="0"/>
              </a:rPr>
              <a:t>Keep students at the center of focus and decision-making. </a:t>
            </a:r>
          </a:p>
          <a:p>
            <a:pPr lvl="1" fontAlgn="base">
              <a:buFont typeface="Arial" panose="020B0604020202020204" pitchFamily="34" charset="0"/>
              <a:buChar char="•"/>
            </a:pPr>
            <a:r>
              <a:rPr lang="en-US" sz="2400" b="0" i="0" dirty="0">
                <a:solidFill>
                  <a:srgbClr val="000000"/>
                </a:solidFill>
                <a:effectLst/>
                <a:latin typeface="Helvetica" panose="020B0604020202020204" pitchFamily="34" charset="0"/>
              </a:rPr>
              <a:t> Share your voice—ask/answer questions, discuss, share ideas, provide support for one another. </a:t>
            </a:r>
          </a:p>
          <a:p>
            <a:pPr algn="l" rtl="0" fontAlgn="base"/>
            <a:endParaRPr lang="en-US" sz="3200" b="0" i="0" dirty="0">
              <a:solidFill>
                <a:srgbClr val="000000"/>
              </a:solidFill>
              <a:effectLst/>
              <a:latin typeface="Helvetica" panose="020B0604020202020204" pitchFamily="34" charset="0"/>
            </a:endParaRPr>
          </a:p>
        </p:txBody>
      </p:sp>
      <p:pic>
        <p:nvPicPr>
          <p:cNvPr id="3" name="Picture 2" descr="Text&#10;&#10;Description automatically generated">
            <a:extLst>
              <a:ext uri="{FF2B5EF4-FFF2-40B4-BE49-F238E27FC236}">
                <a16:creationId xmlns:a16="http://schemas.microsoft.com/office/drawing/2014/main" id="{7A511451-1D0F-41BA-8B59-B62E07FD6D39}"/>
              </a:ext>
            </a:extLst>
          </p:cNvPr>
          <p:cNvPicPr>
            <a:picLocks noChangeAspect="1"/>
          </p:cNvPicPr>
          <p:nvPr/>
        </p:nvPicPr>
        <p:blipFill>
          <a:blip r:embed="rId4"/>
          <a:stretch>
            <a:fillRect/>
          </a:stretch>
        </p:blipFill>
        <p:spPr>
          <a:xfrm>
            <a:off x="6855852" y="4270909"/>
            <a:ext cx="3228975" cy="790575"/>
          </a:xfrm>
          <a:prstGeom prst="rect">
            <a:avLst/>
          </a:prstGeom>
        </p:spPr>
      </p:pic>
      <p:sp>
        <p:nvSpPr>
          <p:cNvPr id="4" name="TextBox 3">
            <a:extLst>
              <a:ext uri="{FF2B5EF4-FFF2-40B4-BE49-F238E27FC236}">
                <a16:creationId xmlns:a16="http://schemas.microsoft.com/office/drawing/2014/main" id="{AFE99D12-71BB-4037-9D97-7B8906DB7625}"/>
              </a:ext>
            </a:extLst>
          </p:cNvPr>
          <p:cNvSpPr txBox="1"/>
          <p:nvPr/>
        </p:nvSpPr>
        <p:spPr>
          <a:xfrm>
            <a:off x="6174534" y="5219507"/>
            <a:ext cx="5019395" cy="523220"/>
          </a:xfrm>
          <a:prstGeom prst="rect">
            <a:avLst/>
          </a:prstGeom>
          <a:solidFill>
            <a:schemeClr val="bg1"/>
          </a:solidFill>
        </p:spPr>
        <p:txBody>
          <a:bodyPr wrap="square" rtlCol="0">
            <a:spAutoFit/>
          </a:bodyPr>
          <a:lstStyle/>
          <a:p>
            <a:r>
              <a:rPr lang="en-US" sz="2800" dirty="0"/>
              <a:t>- Please keep your camera on!</a:t>
            </a:r>
          </a:p>
        </p:txBody>
      </p:sp>
      <p:pic>
        <p:nvPicPr>
          <p:cNvPr id="16" name="Picture 3" descr="A picture containing drawing&#10;&#10;Description generated with very high confidence">
            <a:extLst>
              <a:ext uri="{FF2B5EF4-FFF2-40B4-BE49-F238E27FC236}">
                <a16:creationId xmlns:a16="http://schemas.microsoft.com/office/drawing/2014/main" id="{A14F736B-8818-45F0-BC83-7E8E081B515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0227939" y="4357321"/>
            <a:ext cx="794876" cy="794876"/>
          </a:xfrm>
          <a:prstGeom prst="rect">
            <a:avLst/>
          </a:prstGeom>
        </p:spPr>
      </p:pic>
    </p:spTree>
    <p:extLst>
      <p:ext uri="{BB962C8B-B14F-4D97-AF65-F5344CB8AC3E}">
        <p14:creationId xmlns:p14="http://schemas.microsoft.com/office/powerpoint/2010/main" val="860978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6715" y="247650"/>
            <a:ext cx="8518566" cy="838200"/>
          </a:xfrm>
        </p:spPr>
        <p:txBody>
          <a:bodyPr>
            <a:normAutofit/>
          </a:bodyPr>
          <a:lstStyle/>
          <a:p>
            <a:r>
              <a:rPr lang="en-US" dirty="0"/>
              <a:t>Two truths and a lie</a:t>
            </a:r>
          </a:p>
        </p:txBody>
      </p:sp>
      <p:pic>
        <p:nvPicPr>
          <p:cNvPr id="1026" name="Picture 2" descr="Image result for teachers in hallway">
            <a:extLst>
              <a:ext uri="{FF2B5EF4-FFF2-40B4-BE49-F238E27FC236}">
                <a16:creationId xmlns:a16="http://schemas.microsoft.com/office/drawing/2014/main" id="{A26C355C-08FB-47D4-9BB8-F01BB418E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127" y="915135"/>
            <a:ext cx="8416154" cy="51199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CBA5CA6-402E-4105-9EAD-0FC87976A6E5}"/>
              </a:ext>
            </a:extLst>
          </p:cNvPr>
          <p:cNvSpPr txBox="1"/>
          <p:nvPr/>
        </p:nvSpPr>
        <p:spPr>
          <a:xfrm>
            <a:off x="1939127" y="3603544"/>
            <a:ext cx="6400800" cy="3139321"/>
          </a:xfrm>
          <a:prstGeom prst="rect">
            <a:avLst/>
          </a:prstGeom>
          <a:solidFill>
            <a:schemeClr val="bg1"/>
          </a:solidFill>
        </p:spPr>
        <p:txBody>
          <a:bodyPr wrap="square" rtlCol="0">
            <a:spAutoFit/>
          </a:bodyPr>
          <a:lstStyle/>
          <a:p>
            <a:pPr marL="285750" indent="-285750">
              <a:buFont typeface="Arial" panose="020B0604020202020204" pitchFamily="34" charset="0"/>
              <a:buChar char="•"/>
            </a:pPr>
            <a:endParaRPr lang="en-US" dirty="0">
              <a:solidFill>
                <a:schemeClr val="accent1"/>
              </a:solidFill>
            </a:endParaRPr>
          </a:p>
          <a:p>
            <a:pPr marL="285750" indent="-285750">
              <a:buFont typeface="Arial" panose="020B0604020202020204" pitchFamily="34" charset="0"/>
              <a:buChar char="•"/>
            </a:pPr>
            <a:r>
              <a:rPr lang="en-US" dirty="0">
                <a:solidFill>
                  <a:schemeClr val="accent1"/>
                </a:solidFill>
              </a:rPr>
              <a:t>Share three separate comments in the chat. </a:t>
            </a:r>
            <a:r>
              <a:rPr lang="en-US" b="1" dirty="0">
                <a:solidFill>
                  <a:schemeClr val="accent1"/>
                </a:solidFill>
              </a:rPr>
              <a:t>Two truths </a:t>
            </a:r>
            <a:r>
              <a:rPr lang="en-US" dirty="0">
                <a:solidFill>
                  <a:schemeClr val="accent1"/>
                </a:solidFill>
              </a:rPr>
              <a:t>and </a:t>
            </a:r>
            <a:r>
              <a:rPr lang="en-US" b="1" dirty="0">
                <a:solidFill>
                  <a:schemeClr val="accent1"/>
                </a:solidFill>
              </a:rPr>
              <a:t>one false statement</a:t>
            </a:r>
            <a:r>
              <a:rPr lang="en-US" dirty="0">
                <a:solidFill>
                  <a:schemeClr val="accent1"/>
                </a:solidFill>
              </a:rPr>
              <a:t>. </a:t>
            </a:r>
          </a:p>
          <a:p>
            <a:pPr marL="285750" indent="-285750">
              <a:buFont typeface="Arial" panose="020B0604020202020204" pitchFamily="34" charset="0"/>
              <a:buChar char="•"/>
            </a:pPr>
            <a:endParaRPr lang="en-US" dirty="0">
              <a:solidFill>
                <a:schemeClr val="accent1"/>
              </a:solidFill>
            </a:endParaRPr>
          </a:p>
          <a:p>
            <a:pPr marL="285750" indent="-285750">
              <a:buFont typeface="Arial" panose="020B0604020202020204" pitchFamily="34" charset="0"/>
              <a:buChar char="•"/>
            </a:pPr>
            <a:r>
              <a:rPr lang="en-US" dirty="0">
                <a:solidFill>
                  <a:schemeClr val="accent1"/>
                </a:solidFill>
              </a:rPr>
              <a:t>Respond to each comment made by another person with give it a </a:t>
            </a:r>
            <a:r>
              <a:rPr lang="en-US" b="1" dirty="0">
                <a:solidFill>
                  <a:schemeClr val="accent1"/>
                </a:solidFill>
              </a:rPr>
              <a:t>thumbs up </a:t>
            </a:r>
            <a:r>
              <a:rPr lang="en-US" dirty="0">
                <a:solidFill>
                  <a:schemeClr val="accent1"/>
                </a:solidFill>
              </a:rPr>
              <a:t>if you think it is true and another </a:t>
            </a:r>
            <a:r>
              <a:rPr lang="en-US" b="1" dirty="0">
                <a:solidFill>
                  <a:schemeClr val="accent1"/>
                </a:solidFill>
              </a:rPr>
              <a:t>appropriate emoji</a:t>
            </a:r>
            <a:r>
              <a:rPr lang="en-US" dirty="0">
                <a:solidFill>
                  <a:schemeClr val="accent1"/>
                </a:solidFill>
              </a:rPr>
              <a:t> if it is the lie.</a:t>
            </a:r>
          </a:p>
          <a:p>
            <a:pPr marL="285750" indent="-285750">
              <a:buFont typeface="Arial" panose="020B0604020202020204" pitchFamily="34" charset="0"/>
              <a:buChar char="•"/>
            </a:pPr>
            <a:endParaRPr lang="en-US" dirty="0">
              <a:solidFill>
                <a:schemeClr val="accent1"/>
              </a:solidFill>
            </a:endParaRPr>
          </a:p>
          <a:p>
            <a:pPr marL="285750" indent="-285750">
              <a:buFont typeface="Arial" panose="020B0604020202020204" pitchFamily="34" charset="0"/>
              <a:buChar char="•"/>
            </a:pPr>
            <a:r>
              <a:rPr lang="en-US" dirty="0">
                <a:solidFill>
                  <a:schemeClr val="accent1"/>
                </a:solidFill>
              </a:rPr>
              <a:t>We will take turns quickly </a:t>
            </a:r>
            <a:r>
              <a:rPr lang="en-US" b="1" dirty="0">
                <a:solidFill>
                  <a:schemeClr val="accent1"/>
                </a:solidFill>
              </a:rPr>
              <a:t>sharing our truths and lies </a:t>
            </a:r>
            <a:r>
              <a:rPr lang="en-US" dirty="0">
                <a:solidFill>
                  <a:schemeClr val="accent1"/>
                </a:solidFill>
              </a:rPr>
              <a:t>once everyone has replied to all comments. </a:t>
            </a:r>
          </a:p>
          <a:p>
            <a:pPr marL="285750" indent="-285750">
              <a:buFont typeface="Arial" panose="020B0604020202020204" pitchFamily="34" charset="0"/>
              <a:buChar char="•"/>
            </a:pPr>
            <a:endParaRPr lang="en-US" dirty="0">
              <a:solidFill>
                <a:schemeClr val="accent1"/>
              </a:solidFill>
            </a:endParaRPr>
          </a:p>
        </p:txBody>
      </p:sp>
      <p:pic>
        <p:nvPicPr>
          <p:cNvPr id="5" name="Picture 4">
            <a:extLst>
              <a:ext uri="{FF2B5EF4-FFF2-40B4-BE49-F238E27FC236}">
                <a16:creationId xmlns:a16="http://schemas.microsoft.com/office/drawing/2014/main" id="{B3CC7CF9-80F8-4915-8BB1-6765659FD6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7785" y="3120741"/>
            <a:ext cx="729554" cy="729554"/>
          </a:xfrm>
          <a:prstGeom prst="rect">
            <a:avLst/>
          </a:prstGeom>
        </p:spPr>
      </p:pic>
    </p:spTree>
    <p:extLst>
      <p:ext uri="{BB962C8B-B14F-4D97-AF65-F5344CB8AC3E}">
        <p14:creationId xmlns:p14="http://schemas.microsoft.com/office/powerpoint/2010/main" val="187961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D46952C-216A-4972-BA57-DD245535DFA7}"/>
              </a:ext>
            </a:extLst>
          </p:cNvPr>
          <p:cNvSpPr/>
          <p:nvPr/>
        </p:nvSpPr>
        <p:spPr>
          <a:xfrm>
            <a:off x="0" y="-4015"/>
            <a:ext cx="12192001" cy="1119288"/>
          </a:xfrm>
          <a:prstGeom prst="rect">
            <a:avLst/>
          </a:prstGeom>
          <a:solidFill>
            <a:srgbClr val="2B3693"/>
          </a:solidFill>
          <a:ln>
            <a:solidFill>
              <a:srgbClr val="28389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ADCF143-1DEA-4381-B1A9-98CD461AB63E}"/>
              </a:ext>
            </a:extLst>
          </p:cNvPr>
          <p:cNvSpPr/>
          <p:nvPr/>
        </p:nvSpPr>
        <p:spPr>
          <a:xfrm>
            <a:off x="4156" y="1115273"/>
            <a:ext cx="12192000" cy="45719"/>
          </a:xfrm>
          <a:prstGeom prst="rect">
            <a:avLst/>
          </a:prstGeom>
          <a:solidFill>
            <a:srgbClr val="9E1F40"/>
          </a:solidFill>
          <a:ln>
            <a:solidFill>
              <a:srgbClr val="A91D3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9986C82-9AE6-499E-B4BD-AFC3AC1604D5}"/>
              </a:ext>
            </a:extLst>
          </p:cNvPr>
          <p:cNvSpPr/>
          <p:nvPr/>
        </p:nvSpPr>
        <p:spPr>
          <a:xfrm>
            <a:off x="0" y="5924086"/>
            <a:ext cx="12192000" cy="9339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F96D4EFB-CFFB-4BE5-B21B-A7F9063C84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92" y="5990783"/>
            <a:ext cx="2138766" cy="962932"/>
          </a:xfrm>
          <a:prstGeom prst="rect">
            <a:avLst/>
          </a:prstGeom>
        </p:spPr>
      </p:pic>
      <p:sp>
        <p:nvSpPr>
          <p:cNvPr id="10" name="Title 9">
            <a:extLst>
              <a:ext uri="{FF2B5EF4-FFF2-40B4-BE49-F238E27FC236}">
                <a16:creationId xmlns:a16="http://schemas.microsoft.com/office/drawing/2014/main" id="{96F2E735-3E43-43DB-8099-D7830D99287F}"/>
              </a:ext>
            </a:extLst>
          </p:cNvPr>
          <p:cNvSpPr>
            <a:spLocks noGrp="1"/>
          </p:cNvSpPr>
          <p:nvPr>
            <p:ph type="title"/>
          </p:nvPr>
        </p:nvSpPr>
        <p:spPr>
          <a:xfrm>
            <a:off x="109776" y="70663"/>
            <a:ext cx="11693017" cy="948895"/>
          </a:xfrm>
        </p:spPr>
        <p:txBody>
          <a:bodyPr>
            <a:normAutofit/>
          </a:bodyPr>
          <a:lstStyle/>
          <a:p>
            <a:r>
              <a:rPr lang="en-US" dirty="0">
                <a:solidFill>
                  <a:schemeClr val="bg1"/>
                </a:solidFill>
                <a:latin typeface="Georgia Pro"/>
              </a:rPr>
              <a:t>Mastery Connect: Benchmark Assessments </a:t>
            </a:r>
          </a:p>
        </p:txBody>
      </p:sp>
      <p:sp>
        <p:nvSpPr>
          <p:cNvPr id="11" name="Content Placeholder 10">
            <a:extLst>
              <a:ext uri="{FF2B5EF4-FFF2-40B4-BE49-F238E27FC236}">
                <a16:creationId xmlns:a16="http://schemas.microsoft.com/office/drawing/2014/main" id="{D1A35881-70C3-4CC5-967F-636EA118A76F}"/>
              </a:ext>
            </a:extLst>
          </p:cNvPr>
          <p:cNvSpPr>
            <a:spLocks noGrp="1"/>
          </p:cNvSpPr>
          <p:nvPr>
            <p:ph idx="1"/>
          </p:nvPr>
        </p:nvSpPr>
        <p:spPr>
          <a:xfrm>
            <a:off x="372331" y="1321151"/>
            <a:ext cx="11711985" cy="3199960"/>
          </a:xfrm>
        </p:spPr>
        <p:txBody>
          <a:bodyPr vert="horz" lIns="91440" tIns="45720" rIns="91440" bIns="45720" rtlCol="0" anchor="t">
            <a:normAutofit/>
          </a:bodyPr>
          <a:lstStyle/>
          <a:p>
            <a:endParaRPr lang="en-US">
              <a:solidFill>
                <a:srgbClr val="323130"/>
              </a:solidFill>
              <a:latin typeface="Georgia Pro"/>
              <a:cs typeface="Segoe UI"/>
            </a:endParaRPr>
          </a:p>
          <a:p>
            <a:pPr marL="0" indent="0">
              <a:buNone/>
            </a:pPr>
            <a:endParaRPr lang="en-US">
              <a:solidFill>
                <a:srgbClr val="323130"/>
              </a:solidFill>
              <a:latin typeface="Georgia Pro"/>
              <a:cs typeface="Segoe UI"/>
            </a:endParaRPr>
          </a:p>
          <a:p>
            <a:pPr marL="0" indent="0">
              <a:buNone/>
            </a:pPr>
            <a:endParaRPr lang="en-US">
              <a:cs typeface="Calibri" panose="020F0502020204030204"/>
            </a:endParaRPr>
          </a:p>
        </p:txBody>
      </p:sp>
      <p:pic>
        <p:nvPicPr>
          <p:cNvPr id="26" name="Picture 25">
            <a:extLst>
              <a:ext uri="{FF2B5EF4-FFF2-40B4-BE49-F238E27FC236}">
                <a16:creationId xmlns:a16="http://schemas.microsoft.com/office/drawing/2014/main" id="{2280B50F-80BF-4389-95FC-ED4CCDE781D3}"/>
              </a:ext>
            </a:extLst>
          </p:cNvPr>
          <p:cNvPicPr>
            <a:picLocks noChangeAspect="1"/>
          </p:cNvPicPr>
          <p:nvPr/>
        </p:nvPicPr>
        <p:blipFill>
          <a:blip r:embed="rId4"/>
          <a:stretch>
            <a:fillRect/>
          </a:stretch>
        </p:blipFill>
        <p:spPr>
          <a:xfrm>
            <a:off x="1240866" y="1321151"/>
            <a:ext cx="4397933" cy="4529805"/>
          </a:xfrm>
          <a:prstGeom prst="rect">
            <a:avLst/>
          </a:prstGeom>
        </p:spPr>
      </p:pic>
      <p:pic>
        <p:nvPicPr>
          <p:cNvPr id="34" name="Picture 33">
            <a:extLst>
              <a:ext uri="{FF2B5EF4-FFF2-40B4-BE49-F238E27FC236}">
                <a16:creationId xmlns:a16="http://schemas.microsoft.com/office/drawing/2014/main" id="{C29B77A6-79EA-4A65-9397-9AABBB92AAF0}"/>
              </a:ext>
            </a:extLst>
          </p:cNvPr>
          <p:cNvPicPr>
            <a:picLocks noChangeAspect="1"/>
          </p:cNvPicPr>
          <p:nvPr/>
        </p:nvPicPr>
        <p:blipFill>
          <a:blip r:embed="rId5"/>
          <a:stretch>
            <a:fillRect/>
          </a:stretch>
        </p:blipFill>
        <p:spPr>
          <a:xfrm>
            <a:off x="2091662" y="2563967"/>
            <a:ext cx="8702142" cy="233280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5" name="Oval 34">
            <a:extLst>
              <a:ext uri="{FF2B5EF4-FFF2-40B4-BE49-F238E27FC236}">
                <a16:creationId xmlns:a16="http://schemas.microsoft.com/office/drawing/2014/main" id="{EE4BAF6F-A1E2-4D4E-8D30-6E1FA3489056}"/>
              </a:ext>
            </a:extLst>
          </p:cNvPr>
          <p:cNvSpPr/>
          <p:nvPr/>
        </p:nvSpPr>
        <p:spPr>
          <a:xfrm>
            <a:off x="9093839" y="2934200"/>
            <a:ext cx="1597177" cy="585479"/>
          </a:xfrm>
          <a:prstGeom prst="ellipse">
            <a:avLst/>
          </a:prstGeom>
          <a:noFill/>
          <a:ln w="76200">
            <a:solidFill>
              <a:srgbClr val="2B369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8905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D46952C-216A-4972-BA57-DD245535DFA7}"/>
              </a:ext>
            </a:extLst>
          </p:cNvPr>
          <p:cNvSpPr/>
          <p:nvPr/>
        </p:nvSpPr>
        <p:spPr>
          <a:xfrm>
            <a:off x="0" y="-4015"/>
            <a:ext cx="12192001" cy="1119288"/>
          </a:xfrm>
          <a:prstGeom prst="rect">
            <a:avLst/>
          </a:prstGeom>
          <a:solidFill>
            <a:srgbClr val="2B3693"/>
          </a:solidFill>
          <a:ln>
            <a:solidFill>
              <a:srgbClr val="28389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ADCF143-1DEA-4381-B1A9-98CD461AB63E}"/>
              </a:ext>
            </a:extLst>
          </p:cNvPr>
          <p:cNvSpPr/>
          <p:nvPr/>
        </p:nvSpPr>
        <p:spPr>
          <a:xfrm>
            <a:off x="4156" y="1115273"/>
            <a:ext cx="12192000" cy="45719"/>
          </a:xfrm>
          <a:prstGeom prst="rect">
            <a:avLst/>
          </a:prstGeom>
          <a:solidFill>
            <a:srgbClr val="9E1F40"/>
          </a:solidFill>
          <a:ln>
            <a:solidFill>
              <a:srgbClr val="A91D3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9986C82-9AE6-499E-B4BD-AFC3AC1604D5}"/>
              </a:ext>
            </a:extLst>
          </p:cNvPr>
          <p:cNvSpPr/>
          <p:nvPr/>
        </p:nvSpPr>
        <p:spPr>
          <a:xfrm>
            <a:off x="0" y="5924086"/>
            <a:ext cx="12192000" cy="9339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F96D4EFB-CFFB-4BE5-B21B-A7F9063C84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92" y="5990783"/>
            <a:ext cx="2138766" cy="962932"/>
          </a:xfrm>
          <a:prstGeom prst="rect">
            <a:avLst/>
          </a:prstGeom>
        </p:spPr>
      </p:pic>
      <p:sp>
        <p:nvSpPr>
          <p:cNvPr id="10" name="Title 9">
            <a:extLst>
              <a:ext uri="{FF2B5EF4-FFF2-40B4-BE49-F238E27FC236}">
                <a16:creationId xmlns:a16="http://schemas.microsoft.com/office/drawing/2014/main" id="{96F2E735-3E43-43DB-8099-D7830D99287F}"/>
              </a:ext>
            </a:extLst>
          </p:cNvPr>
          <p:cNvSpPr>
            <a:spLocks noGrp="1"/>
          </p:cNvSpPr>
          <p:nvPr>
            <p:ph type="title"/>
          </p:nvPr>
        </p:nvSpPr>
        <p:spPr>
          <a:xfrm>
            <a:off x="109776" y="70663"/>
            <a:ext cx="11693017" cy="948895"/>
          </a:xfrm>
        </p:spPr>
        <p:txBody>
          <a:bodyPr>
            <a:normAutofit/>
          </a:bodyPr>
          <a:lstStyle/>
          <a:p>
            <a:r>
              <a:rPr lang="en-US" dirty="0">
                <a:solidFill>
                  <a:schemeClr val="bg1"/>
                </a:solidFill>
                <a:latin typeface="Georgia Pro"/>
              </a:rPr>
              <a:t>Mastery Connect: Formative Assessments </a:t>
            </a:r>
          </a:p>
        </p:txBody>
      </p:sp>
      <p:sp>
        <p:nvSpPr>
          <p:cNvPr id="11" name="Content Placeholder 10">
            <a:extLst>
              <a:ext uri="{FF2B5EF4-FFF2-40B4-BE49-F238E27FC236}">
                <a16:creationId xmlns:a16="http://schemas.microsoft.com/office/drawing/2014/main" id="{D1A35881-70C3-4CC5-967F-636EA118A76F}"/>
              </a:ext>
            </a:extLst>
          </p:cNvPr>
          <p:cNvSpPr>
            <a:spLocks noGrp="1"/>
          </p:cNvSpPr>
          <p:nvPr>
            <p:ph idx="1"/>
          </p:nvPr>
        </p:nvSpPr>
        <p:spPr>
          <a:xfrm>
            <a:off x="372331" y="1321151"/>
            <a:ext cx="11711985" cy="3199960"/>
          </a:xfrm>
        </p:spPr>
        <p:txBody>
          <a:bodyPr vert="horz" lIns="91440" tIns="45720" rIns="91440" bIns="45720" rtlCol="0" anchor="t">
            <a:normAutofit/>
          </a:bodyPr>
          <a:lstStyle/>
          <a:p>
            <a:endParaRPr lang="en-US">
              <a:solidFill>
                <a:srgbClr val="323130"/>
              </a:solidFill>
              <a:latin typeface="Georgia Pro"/>
              <a:cs typeface="Segoe UI"/>
            </a:endParaRPr>
          </a:p>
          <a:p>
            <a:pPr marL="0" indent="0">
              <a:buNone/>
            </a:pPr>
            <a:endParaRPr lang="en-US">
              <a:solidFill>
                <a:srgbClr val="323130"/>
              </a:solidFill>
              <a:latin typeface="Georgia Pro"/>
              <a:cs typeface="Segoe UI"/>
            </a:endParaRPr>
          </a:p>
          <a:p>
            <a:pPr marL="0" indent="0">
              <a:buNone/>
            </a:pPr>
            <a:endParaRPr lang="en-US">
              <a:cs typeface="Calibri" panose="020F0502020204030204"/>
            </a:endParaRPr>
          </a:p>
        </p:txBody>
      </p:sp>
      <p:pic>
        <p:nvPicPr>
          <p:cNvPr id="23" name="Picture 22" descr="A picture containing text, wrench, tool&#10;&#10;Description automatically generated">
            <a:extLst>
              <a:ext uri="{FF2B5EF4-FFF2-40B4-BE49-F238E27FC236}">
                <a16:creationId xmlns:a16="http://schemas.microsoft.com/office/drawing/2014/main" id="{FF4E0939-364A-451D-92A2-517C595D5697}"/>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rcRect b="22663"/>
          <a:stretch/>
        </p:blipFill>
        <p:spPr>
          <a:xfrm>
            <a:off x="2713933" y="1618587"/>
            <a:ext cx="6472854" cy="3758342"/>
          </a:xfrm>
          <a:prstGeom prst="rect">
            <a:avLst/>
          </a:prstGeom>
        </p:spPr>
      </p:pic>
      <p:sp>
        <p:nvSpPr>
          <p:cNvPr id="24" name="TextBox 23">
            <a:extLst>
              <a:ext uri="{FF2B5EF4-FFF2-40B4-BE49-F238E27FC236}">
                <a16:creationId xmlns:a16="http://schemas.microsoft.com/office/drawing/2014/main" id="{BF99FA83-F8DD-4142-951D-127115930535}"/>
              </a:ext>
            </a:extLst>
          </p:cNvPr>
          <p:cNvSpPr txBox="1"/>
          <p:nvPr/>
        </p:nvSpPr>
        <p:spPr>
          <a:xfrm>
            <a:off x="3057525" y="5710237"/>
            <a:ext cx="6076950" cy="230832"/>
          </a:xfrm>
          <a:prstGeom prst="rect">
            <a:avLst/>
          </a:prstGeom>
          <a:noFill/>
        </p:spPr>
        <p:txBody>
          <a:bodyPr wrap="square" rtlCol="0">
            <a:spAutoFit/>
          </a:bodyPr>
          <a:lstStyle/>
          <a:p>
            <a:r>
              <a:rPr lang="en-US" sz="900">
                <a:hlinkClick r:id="rId6" tooltip="http://www.slideshare.net/Madojemu/start-with-why-28661844"/>
              </a:rPr>
              <a:t>This Photo</a:t>
            </a:r>
            <a:r>
              <a:rPr lang="en-US" sz="900"/>
              <a:t> by Unknown Author is licensed under </a:t>
            </a:r>
            <a:r>
              <a:rPr lang="en-US" sz="900">
                <a:hlinkClick r:id="rId7" tooltip="https://creativecommons.org/licenses/by-sa/3.0/"/>
              </a:rPr>
              <a:t>CC BY-SA</a:t>
            </a:r>
            <a:endParaRPr lang="en-US" sz="900"/>
          </a:p>
        </p:txBody>
      </p:sp>
    </p:spTree>
    <p:extLst>
      <p:ext uri="{BB962C8B-B14F-4D97-AF65-F5344CB8AC3E}">
        <p14:creationId xmlns:p14="http://schemas.microsoft.com/office/powerpoint/2010/main" val="739946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D46952C-216A-4972-BA57-DD245535DFA7}"/>
              </a:ext>
            </a:extLst>
          </p:cNvPr>
          <p:cNvSpPr/>
          <p:nvPr/>
        </p:nvSpPr>
        <p:spPr>
          <a:xfrm>
            <a:off x="0" y="-4015"/>
            <a:ext cx="12192001" cy="1119288"/>
          </a:xfrm>
          <a:prstGeom prst="rect">
            <a:avLst/>
          </a:prstGeom>
          <a:solidFill>
            <a:srgbClr val="2B3693"/>
          </a:solidFill>
          <a:ln>
            <a:solidFill>
              <a:srgbClr val="28389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ADCF143-1DEA-4381-B1A9-98CD461AB63E}"/>
              </a:ext>
            </a:extLst>
          </p:cNvPr>
          <p:cNvSpPr/>
          <p:nvPr/>
        </p:nvSpPr>
        <p:spPr>
          <a:xfrm>
            <a:off x="4156" y="1115273"/>
            <a:ext cx="12192000" cy="45719"/>
          </a:xfrm>
          <a:prstGeom prst="rect">
            <a:avLst/>
          </a:prstGeom>
          <a:solidFill>
            <a:srgbClr val="9E1F40"/>
          </a:solidFill>
          <a:ln>
            <a:solidFill>
              <a:srgbClr val="A91D3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9986C82-9AE6-499E-B4BD-AFC3AC1604D5}"/>
              </a:ext>
            </a:extLst>
          </p:cNvPr>
          <p:cNvSpPr/>
          <p:nvPr/>
        </p:nvSpPr>
        <p:spPr>
          <a:xfrm>
            <a:off x="0" y="5924086"/>
            <a:ext cx="12192000" cy="9339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F96D4EFB-CFFB-4BE5-B21B-A7F9063C84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92" y="5990783"/>
            <a:ext cx="2138766" cy="962932"/>
          </a:xfrm>
          <a:prstGeom prst="rect">
            <a:avLst/>
          </a:prstGeom>
        </p:spPr>
      </p:pic>
      <p:sp>
        <p:nvSpPr>
          <p:cNvPr id="10" name="Title 9">
            <a:extLst>
              <a:ext uri="{FF2B5EF4-FFF2-40B4-BE49-F238E27FC236}">
                <a16:creationId xmlns:a16="http://schemas.microsoft.com/office/drawing/2014/main" id="{96F2E735-3E43-43DB-8099-D7830D99287F}"/>
              </a:ext>
            </a:extLst>
          </p:cNvPr>
          <p:cNvSpPr>
            <a:spLocks noGrp="1"/>
          </p:cNvSpPr>
          <p:nvPr>
            <p:ph type="title"/>
          </p:nvPr>
        </p:nvSpPr>
        <p:spPr>
          <a:xfrm>
            <a:off x="109776" y="70663"/>
            <a:ext cx="11693017" cy="948895"/>
          </a:xfrm>
        </p:spPr>
        <p:txBody>
          <a:bodyPr>
            <a:normAutofit/>
          </a:bodyPr>
          <a:lstStyle/>
          <a:p>
            <a:r>
              <a:rPr lang="en-US" dirty="0">
                <a:solidFill>
                  <a:schemeClr val="bg1"/>
                </a:solidFill>
                <a:latin typeface="Georgia Pro"/>
              </a:rPr>
              <a:t>Mastery Connect: Question Banks</a:t>
            </a:r>
          </a:p>
        </p:txBody>
      </p:sp>
      <p:sp>
        <p:nvSpPr>
          <p:cNvPr id="11" name="Content Placeholder 10">
            <a:extLst>
              <a:ext uri="{FF2B5EF4-FFF2-40B4-BE49-F238E27FC236}">
                <a16:creationId xmlns:a16="http://schemas.microsoft.com/office/drawing/2014/main" id="{D1A35881-70C3-4CC5-967F-636EA118A76F}"/>
              </a:ext>
            </a:extLst>
          </p:cNvPr>
          <p:cNvSpPr>
            <a:spLocks noGrp="1"/>
          </p:cNvSpPr>
          <p:nvPr>
            <p:ph idx="1"/>
          </p:nvPr>
        </p:nvSpPr>
        <p:spPr>
          <a:xfrm>
            <a:off x="372331" y="1321151"/>
            <a:ext cx="11711985" cy="3199960"/>
          </a:xfrm>
        </p:spPr>
        <p:txBody>
          <a:bodyPr vert="horz" lIns="91440" tIns="45720" rIns="91440" bIns="45720" rtlCol="0" anchor="t">
            <a:normAutofit/>
          </a:bodyPr>
          <a:lstStyle/>
          <a:p>
            <a:endParaRPr lang="en-US" dirty="0">
              <a:solidFill>
                <a:srgbClr val="323130"/>
              </a:solidFill>
              <a:latin typeface="Georgia Pro"/>
              <a:cs typeface="Segoe UI"/>
            </a:endParaRPr>
          </a:p>
          <a:p>
            <a:pPr marL="0" indent="0">
              <a:buNone/>
            </a:pPr>
            <a:endParaRPr lang="en-US" dirty="0">
              <a:solidFill>
                <a:srgbClr val="323130"/>
              </a:solidFill>
              <a:latin typeface="Georgia Pro"/>
              <a:cs typeface="Segoe UI"/>
            </a:endParaRPr>
          </a:p>
          <a:p>
            <a:pPr marL="0" indent="0">
              <a:buNone/>
            </a:pPr>
            <a:endParaRPr lang="en-US" dirty="0">
              <a:cs typeface="Calibri" panose="020F0502020204030204"/>
            </a:endParaRPr>
          </a:p>
        </p:txBody>
      </p:sp>
      <p:pic>
        <p:nvPicPr>
          <p:cNvPr id="5" name="Picture 4">
            <a:extLst>
              <a:ext uri="{FF2B5EF4-FFF2-40B4-BE49-F238E27FC236}">
                <a16:creationId xmlns:a16="http://schemas.microsoft.com/office/drawing/2014/main" id="{2201A3BE-68F6-4A34-A2D6-7611159A2690}"/>
              </a:ext>
            </a:extLst>
          </p:cNvPr>
          <p:cNvPicPr>
            <a:picLocks noChangeAspect="1"/>
          </p:cNvPicPr>
          <p:nvPr/>
        </p:nvPicPr>
        <p:blipFill>
          <a:blip r:embed="rId4"/>
          <a:stretch>
            <a:fillRect/>
          </a:stretch>
        </p:blipFill>
        <p:spPr>
          <a:xfrm>
            <a:off x="5956284" y="2217738"/>
            <a:ext cx="5786407" cy="2603883"/>
          </a:xfrm>
          <a:prstGeom prst="rect">
            <a:avLst/>
          </a:prstGeom>
        </p:spPr>
      </p:pic>
      <p:pic>
        <p:nvPicPr>
          <p:cNvPr id="7" name="Picture 6">
            <a:extLst>
              <a:ext uri="{FF2B5EF4-FFF2-40B4-BE49-F238E27FC236}">
                <a16:creationId xmlns:a16="http://schemas.microsoft.com/office/drawing/2014/main" id="{D076EFC2-6EB0-4EEE-9F5E-EEDB2EDDE946}"/>
              </a:ext>
            </a:extLst>
          </p:cNvPr>
          <p:cNvPicPr>
            <a:picLocks noChangeAspect="1"/>
          </p:cNvPicPr>
          <p:nvPr/>
        </p:nvPicPr>
        <p:blipFill>
          <a:blip r:embed="rId5"/>
          <a:stretch>
            <a:fillRect/>
          </a:stretch>
        </p:blipFill>
        <p:spPr>
          <a:xfrm>
            <a:off x="713560" y="2389442"/>
            <a:ext cx="5382440" cy="2023326"/>
          </a:xfrm>
          <a:prstGeom prst="rect">
            <a:avLst/>
          </a:prstGeom>
        </p:spPr>
      </p:pic>
    </p:spTree>
    <p:extLst>
      <p:ext uri="{BB962C8B-B14F-4D97-AF65-F5344CB8AC3E}">
        <p14:creationId xmlns:p14="http://schemas.microsoft.com/office/powerpoint/2010/main" val="16638924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3422E5888B1947884E3CA9563C37E6" ma:contentTypeVersion="7" ma:contentTypeDescription="Create a new document." ma:contentTypeScope="" ma:versionID="ba69a69a70c5bdd2b3632d211530a934">
  <xsd:schema xmlns:xsd="http://www.w3.org/2001/XMLSchema" xmlns:xs="http://www.w3.org/2001/XMLSchema" xmlns:p="http://schemas.microsoft.com/office/2006/metadata/properties" xmlns:ns2="afbad293-70d5-46a1-af51-84c4b8d3eb03" xmlns:ns3="762707cd-adf1-46ec-ae36-4fa345a05012" targetNamespace="http://schemas.microsoft.com/office/2006/metadata/properties" ma:root="true" ma:fieldsID="5072d69ffaacd1f39a4c65767393b7d2" ns2:_="" ns3:_="">
    <xsd:import namespace="afbad293-70d5-46a1-af51-84c4b8d3eb03"/>
    <xsd:import namespace="762707cd-adf1-46ec-ae36-4fa345a0501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bad293-70d5-46a1-af51-84c4b8d3eb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2707cd-adf1-46ec-ae36-4fa345a0501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62707cd-adf1-46ec-ae36-4fa345a05012">
      <UserInfo>
        <DisplayName>Waltke, Kristi</DisplayName>
        <AccountId>11</AccountId>
        <AccountType/>
      </UserInfo>
      <UserInfo>
        <DisplayName>Collins,Trevor</DisplayName>
        <AccountId>673</AccountId>
        <AccountType/>
      </UserInfo>
      <UserInfo>
        <DisplayName>Simpson, Melanie</DisplayName>
        <AccountId>440</AccountId>
        <AccountType/>
      </UserInfo>
    </SharedWithUsers>
  </documentManagement>
</p:properties>
</file>

<file path=customXml/itemProps1.xml><?xml version="1.0" encoding="utf-8"?>
<ds:datastoreItem xmlns:ds="http://schemas.openxmlformats.org/officeDocument/2006/customXml" ds:itemID="{67544D14-3F01-498B-B98B-E0B27BF7B2EA}">
  <ds:schemaRefs>
    <ds:schemaRef ds:uri="762707cd-adf1-46ec-ae36-4fa345a05012"/>
    <ds:schemaRef ds:uri="afbad293-70d5-46a1-af51-84c4b8d3eb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C7498D6-E73E-441E-BEF9-98B7303040E1}">
  <ds:schemaRefs>
    <ds:schemaRef ds:uri="http://schemas.microsoft.com/sharepoint/v3/contenttype/forms"/>
  </ds:schemaRefs>
</ds:datastoreItem>
</file>

<file path=customXml/itemProps3.xml><?xml version="1.0" encoding="utf-8"?>
<ds:datastoreItem xmlns:ds="http://schemas.openxmlformats.org/officeDocument/2006/customXml" ds:itemID="{06725B17-B25C-437D-AFE4-5EE8DE2A7D50}">
  <ds:schemaRefs>
    <ds:schemaRef ds:uri="3c551538-d274-4eb2-930e-4bc613741a61"/>
    <ds:schemaRef ds:uri="762707cd-adf1-46ec-ae36-4fa345a05012"/>
    <ds:schemaRef ds:uri="bab5691e-6330-4cda-8f57-e94a5f30d9e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801</TotalTime>
  <Words>754</Words>
  <Application>Microsoft Office PowerPoint</Application>
  <PresentationFormat>Widescreen</PresentationFormat>
  <Paragraphs>121</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Collaborative Planning</vt:lpstr>
      <vt:lpstr>Agenda – November 30, 2021: 5th Grade Sci/SS</vt:lpstr>
      <vt:lpstr>Using TEAMS: Reminders  </vt:lpstr>
      <vt:lpstr>Collaborative Planning - Expectations</vt:lpstr>
      <vt:lpstr>Collaborative Planning - Expectations</vt:lpstr>
      <vt:lpstr>Two truths and a lie</vt:lpstr>
      <vt:lpstr>Mastery Connect: Benchmark Assessments </vt:lpstr>
      <vt:lpstr>Mastery Connect: Formative Assessments </vt:lpstr>
      <vt:lpstr>Mastery Connect: Question Banks</vt:lpstr>
      <vt:lpstr>Mastery Connect: Progress Reports</vt:lpstr>
      <vt:lpstr>Mastery Connect: Access Through Canvas</vt:lpstr>
      <vt:lpstr>Canvas Housekeeping</vt:lpstr>
      <vt:lpstr>Mastery Connect: Creating Assessments</vt:lpstr>
      <vt:lpstr>Mastery Connect: Reports</vt:lpstr>
      <vt:lpstr>Sharing and Collaborating</vt:lpstr>
      <vt:lpstr>Questions or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Collins,Trevor</dc:creator>
  <cp:lastModifiedBy>Sharp, Amy</cp:lastModifiedBy>
  <cp:revision>41</cp:revision>
  <dcterms:created xsi:type="dcterms:W3CDTF">2021-05-25T01:14:41Z</dcterms:created>
  <dcterms:modified xsi:type="dcterms:W3CDTF">2022-01-24T15:35:42Z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0x010100313422E5888B1947884E3CA9563C37E6</vt:lpwstr>
  </property>
</Properties>
</file>